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F25B5"/>
    <a:srgbClr val="6BE3FA"/>
    <a:srgbClr val="F5BE33"/>
    <a:srgbClr val="000000"/>
    <a:srgbClr val="EEE6D5"/>
    <a:srgbClr val="0D044B"/>
    <a:srgbClr val="1106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33" d="100"/>
          <a:sy n="33" d="100"/>
        </p:scale>
        <p:origin x="-1208" y="4376"/>
      </p:cViewPr>
      <p:guideLst>
        <p:guide orient="horz" pos="13824"/>
        <p:guide pos="10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13634723"/>
            <a:ext cx="27980640" cy="9408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24871680"/>
            <a:ext cx="23042880" cy="11216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55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919310" y="11247123"/>
            <a:ext cx="26660477" cy="23968455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26459" y="11247123"/>
            <a:ext cx="79444213" cy="23968455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7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61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28204163"/>
            <a:ext cx="27980640" cy="871728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18602966"/>
            <a:ext cx="27980640" cy="9601197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1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457" y="65542163"/>
            <a:ext cx="53052343" cy="185389517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27442" y="65542163"/>
            <a:ext cx="53052347" cy="185389517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757683"/>
            <a:ext cx="29626560" cy="7315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9824723"/>
            <a:ext cx="14544677" cy="4094477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13919200"/>
            <a:ext cx="14544677" cy="2528824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9824723"/>
            <a:ext cx="14550390" cy="4094477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13919200"/>
            <a:ext cx="14550390" cy="2528824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9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2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2" y="1747520"/>
            <a:ext cx="10829927" cy="743712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1747523"/>
            <a:ext cx="18402300" cy="37459923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2" y="9184643"/>
            <a:ext cx="10829927" cy="30022803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31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30723840"/>
            <a:ext cx="19751040" cy="3627123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3921760"/>
            <a:ext cx="19751040" cy="2633472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34350963"/>
            <a:ext cx="19751040" cy="5151117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00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1757683"/>
            <a:ext cx="29626560" cy="73152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10241283"/>
            <a:ext cx="29626560" cy="28966163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40680643"/>
            <a:ext cx="768096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B678E-6E2A-9941-81F4-6A3863ECFA1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40680643"/>
            <a:ext cx="1042416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40680643"/>
            <a:ext cx="768096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6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jpg"/><Relationship Id="rId20" Type="http://schemas.openxmlformats.org/officeDocument/2006/relationships/image" Target="../media/image19.emf"/><Relationship Id="rId21" Type="http://schemas.openxmlformats.org/officeDocument/2006/relationships/image" Target="../media/image20.emf"/><Relationship Id="rId22" Type="http://schemas.openxmlformats.org/officeDocument/2006/relationships/image" Target="../media/image21.emf"/><Relationship Id="rId23" Type="http://schemas.openxmlformats.org/officeDocument/2006/relationships/image" Target="../media/image22.emf"/><Relationship Id="rId24" Type="http://schemas.openxmlformats.org/officeDocument/2006/relationships/image" Target="../media/image23.emf"/><Relationship Id="rId25" Type="http://schemas.openxmlformats.org/officeDocument/2006/relationships/image" Target="../media/image24.emf"/><Relationship Id="rId26" Type="http://schemas.openxmlformats.org/officeDocument/2006/relationships/image" Target="../media/image25.emf"/><Relationship Id="rId27" Type="http://schemas.openxmlformats.org/officeDocument/2006/relationships/image" Target="../media/image26.emf"/><Relationship Id="rId28" Type="http://schemas.openxmlformats.org/officeDocument/2006/relationships/image" Target="../media/image27.emf"/><Relationship Id="rId10" Type="http://schemas.openxmlformats.org/officeDocument/2006/relationships/image" Target="../media/image9.emf"/><Relationship Id="rId11" Type="http://schemas.openxmlformats.org/officeDocument/2006/relationships/image" Target="../media/image10.emf"/><Relationship Id="rId12" Type="http://schemas.openxmlformats.org/officeDocument/2006/relationships/image" Target="../media/image11.emf"/><Relationship Id="rId13" Type="http://schemas.openxmlformats.org/officeDocument/2006/relationships/image" Target="../media/image12.emf"/><Relationship Id="rId14" Type="http://schemas.openxmlformats.org/officeDocument/2006/relationships/image" Target="../media/image13.emf"/><Relationship Id="rId15" Type="http://schemas.openxmlformats.org/officeDocument/2006/relationships/image" Target="../media/image14.emf"/><Relationship Id="rId16" Type="http://schemas.openxmlformats.org/officeDocument/2006/relationships/image" Target="../media/image15.png"/><Relationship Id="rId17" Type="http://schemas.openxmlformats.org/officeDocument/2006/relationships/image" Target="../media/image16.emf"/><Relationship Id="rId18" Type="http://schemas.openxmlformats.org/officeDocument/2006/relationships/image" Target="../media/image17.emf"/><Relationship Id="rId19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Relationship Id="rId3" Type="http://schemas.openxmlformats.org/officeDocument/2006/relationships/image" Target="../media/image2.jp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985" y="23636039"/>
            <a:ext cx="4389120" cy="3657600"/>
          </a:xfrm>
          <a:prstGeom prst="rect">
            <a:avLst/>
          </a:prstGeom>
        </p:spPr>
      </p:pic>
      <p:pic>
        <p:nvPicPr>
          <p:cNvPr id="166" name="Picture 165" descr="Toront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7983" y="461907"/>
            <a:ext cx="8093146" cy="4572000"/>
          </a:xfrm>
          <a:prstGeom prst="rect">
            <a:avLst/>
          </a:prstGeom>
          <a:ln>
            <a:noFill/>
          </a:ln>
        </p:spPr>
      </p:pic>
      <p:pic>
        <p:nvPicPr>
          <p:cNvPr id="164" name="Picture 163" descr="Toronto2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60" y="461913"/>
            <a:ext cx="9832554" cy="4572000"/>
          </a:xfrm>
          <a:prstGeom prst="rect">
            <a:avLst/>
          </a:prstGeom>
          <a:ln>
            <a:noFill/>
          </a:ln>
        </p:spPr>
      </p:pic>
      <p:sp>
        <p:nvSpPr>
          <p:cNvPr id="160" name="Rectangle 159"/>
          <p:cNvSpPr/>
          <p:nvPr/>
        </p:nvSpPr>
        <p:spPr>
          <a:xfrm>
            <a:off x="518169" y="461913"/>
            <a:ext cx="16310525" cy="4560564"/>
          </a:xfrm>
          <a:prstGeom prst="rect">
            <a:avLst/>
          </a:prstGeom>
          <a:gradFill flip="none" rotWithShape="1">
            <a:gsLst>
              <a:gs pos="41000">
                <a:srgbClr val="0D044B"/>
              </a:gs>
              <a:gs pos="100000">
                <a:srgbClr val="0D044B">
                  <a:alpha val="0"/>
                </a:srgbClr>
              </a:gs>
            </a:gsLst>
            <a:lin ang="111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7999" y="5507462"/>
            <a:ext cx="15732321" cy="838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000000"/>
                </a:solidFill>
              </a:rPr>
              <a:t>BACKGROUND</a:t>
            </a:r>
          </a:p>
        </p:txBody>
      </p:sp>
      <p:sp>
        <p:nvSpPr>
          <p:cNvPr id="8" name="Rectangle 7"/>
          <p:cNvSpPr/>
          <p:nvPr/>
        </p:nvSpPr>
        <p:spPr>
          <a:xfrm>
            <a:off x="16718809" y="5507462"/>
            <a:ext cx="15732321" cy="838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000000"/>
                </a:solidFill>
              </a:rPr>
              <a:t>METHODS</a:t>
            </a:r>
            <a:endParaRPr lang="en-US" sz="4800" b="1" dirty="0" smtClean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28694" y="6684220"/>
            <a:ext cx="15622435" cy="15316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 smtClean="0">
                <a:solidFill>
                  <a:srgbClr val="000000"/>
                </a:solidFill>
                <a:latin typeface="Helvetica"/>
                <a:cs typeface="Helvetica"/>
              </a:rPr>
              <a:t>Participants: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91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volunteers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(22 expressing moral or religious food restrictions, 63 with no restrictions).</a:t>
            </a:r>
            <a:endParaRPr lang="en-US" sz="20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20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Helvetica"/>
                <a:cs typeface="Helvetica"/>
              </a:rPr>
              <a:t>Food </a:t>
            </a:r>
            <a:r>
              <a:rPr lang="en-US" sz="3200" b="1" dirty="0" smtClean="0">
                <a:solidFill>
                  <a:srgbClr val="000000"/>
                </a:solidFill>
                <a:latin typeface="Helvetica"/>
                <a:cs typeface="Helvetica"/>
              </a:rPr>
              <a:t>choice task: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Computer mouse movements tracked as </a:t>
            </a:r>
            <a:r>
              <a:rPr lang="en-US" sz="3200" dirty="0" err="1" smtClean="0">
                <a:solidFill>
                  <a:srgbClr val="000000"/>
                </a:solidFill>
                <a:latin typeface="Helvetica"/>
                <a:cs typeface="Helvetica"/>
              </a:rPr>
              <a:t>Pps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chose whether to eat a particular food for a particular monetary amount, ranging from $0 up to $26.</a:t>
            </a:r>
          </a:p>
          <a:p>
            <a:endParaRPr lang="en-US" sz="32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tabLst>
                <a:tab pos="5426075" algn="l"/>
                <a:tab pos="12007850" algn="l"/>
              </a:tabLst>
            </a:pP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	</a:t>
            </a:r>
            <a:r>
              <a:rPr lang="en-US" sz="3200" u="sng" dirty="0">
                <a:solidFill>
                  <a:srgbClr val="000000"/>
                </a:solidFill>
                <a:latin typeface="Helvetica"/>
                <a:cs typeface="Helvetica"/>
              </a:rPr>
              <a:t>3</a:t>
            </a:r>
            <a:r>
              <a:rPr lang="en-US" sz="3200" u="sng" dirty="0" smtClean="0">
                <a:solidFill>
                  <a:srgbClr val="000000"/>
                </a:solidFill>
                <a:latin typeface="Helvetica"/>
                <a:cs typeface="Helvetica"/>
              </a:rPr>
              <a:t> Food Types, 4 quantities: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	</a:t>
            </a:r>
            <a:r>
              <a:rPr lang="en-US" sz="3200" u="sng" dirty="0" smtClean="0">
                <a:solidFill>
                  <a:srgbClr val="000000"/>
                </a:solidFill>
                <a:latin typeface="Helvetica"/>
                <a:cs typeface="Helvetica"/>
              </a:rPr>
              <a:t>5 $ Offers</a:t>
            </a:r>
          </a:p>
          <a:p>
            <a:pPr>
              <a:tabLst>
                <a:tab pos="5426075" algn="l"/>
                <a:tab pos="12353925" algn="l"/>
              </a:tabLst>
            </a:pP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	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  	  $0-1</a:t>
            </a:r>
          </a:p>
          <a:p>
            <a:pPr>
              <a:tabLst>
                <a:tab pos="5426075" algn="l"/>
                <a:tab pos="12392025" algn="l"/>
              </a:tabLst>
            </a:pP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	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   Taboo (e.g. ham)	 $4-$6</a:t>
            </a:r>
          </a:p>
          <a:p>
            <a:pPr>
              <a:tabLst>
                <a:tab pos="5426075" algn="l"/>
                <a:tab pos="12353925" algn="l"/>
              </a:tabLst>
            </a:pP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	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  Unappealing (e.g. baby food)	$9-$11</a:t>
            </a:r>
          </a:p>
          <a:p>
            <a:pPr>
              <a:tabLst>
                <a:tab pos="5426075" algn="l"/>
                <a:tab pos="12276138" algn="l"/>
              </a:tabLst>
            </a:pP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	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   Appealing (e.g. candy)	$14-$16</a:t>
            </a:r>
          </a:p>
          <a:p>
            <a:pPr>
              <a:tabLst>
                <a:tab pos="5426075" algn="l"/>
                <a:tab pos="12276138" algn="l"/>
              </a:tabLst>
            </a:pP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	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	$24-$26</a:t>
            </a:r>
            <a:endParaRPr lang="en-US" sz="32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tabLst>
                <a:tab pos="5426075" algn="l"/>
                <a:tab pos="12276138" algn="l"/>
              </a:tabLst>
            </a:pPr>
            <a:endParaRPr lang="en-US" sz="18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tabLst>
                <a:tab pos="731838" algn="l"/>
              </a:tabLst>
            </a:pPr>
            <a:r>
              <a:rPr lang="en-US" sz="3200" b="1" dirty="0" smtClean="0">
                <a:solidFill>
                  <a:srgbClr val="000000"/>
                </a:solidFill>
                <a:latin typeface="Helvetica"/>
                <a:cs typeface="Helvetica"/>
              </a:rPr>
              <a:t>Post</a:t>
            </a:r>
            <a:r>
              <a:rPr lang="en-US" sz="3200" b="1" dirty="0" smtClean="0">
                <a:solidFill>
                  <a:srgbClr val="000000"/>
                </a:solidFill>
                <a:latin typeface="Helvetica"/>
                <a:cs typeface="Helvetica"/>
              </a:rPr>
              <a:t>-choice </a:t>
            </a:r>
            <a:r>
              <a:rPr lang="en-US" sz="3200" b="1" dirty="0" smtClean="0">
                <a:solidFill>
                  <a:srgbClr val="000000"/>
                </a:solidFill>
                <a:latin typeface="Helvetica"/>
                <a:cs typeface="Helvetica"/>
              </a:rPr>
              <a:t>rating </a:t>
            </a:r>
            <a:r>
              <a:rPr lang="en-US" sz="3200" b="1" dirty="0" smtClean="0">
                <a:solidFill>
                  <a:srgbClr val="000000"/>
                </a:solidFill>
                <a:latin typeface="Helvetica"/>
                <a:cs typeface="Helvetica"/>
              </a:rPr>
              <a:t>task</a:t>
            </a:r>
            <a:r>
              <a:rPr lang="en-US" sz="3200" b="1" dirty="0" smtClean="0">
                <a:solidFill>
                  <a:srgbClr val="000000"/>
                </a:solidFill>
                <a:latin typeface="Helvetica"/>
                <a:cs typeface="Helvetica"/>
              </a:rPr>
              <a:t>: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Foods rated for moral uncleanness, liking, and disgust.</a:t>
            </a:r>
          </a:p>
          <a:p>
            <a:pPr>
              <a:tabLst>
                <a:tab pos="731838" algn="l"/>
              </a:tabLst>
            </a:pPr>
            <a:endParaRPr lang="en-US" sz="2000" b="1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tabLst>
                <a:tab pos="731838" algn="l"/>
              </a:tabLst>
            </a:pPr>
            <a:r>
              <a:rPr lang="en-US" sz="3200" b="1" dirty="0" smtClean="0">
                <a:solidFill>
                  <a:srgbClr val="000000"/>
                </a:solidFill>
                <a:latin typeface="Helvetica"/>
                <a:cs typeface="Helvetica"/>
              </a:rPr>
              <a:t>Analyses:</a:t>
            </a: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	</a:t>
            </a:r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Final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choice - H1: 100% rejection for sacred values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Final RTs - H2: influence by $ 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Mouse-tracking: regression predicting heading at each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   </a:t>
            </a:r>
            <a:r>
              <a:rPr lang="en-US" sz="3200" dirty="0" err="1" smtClean="0">
                <a:solidFill>
                  <a:srgbClr val="000000"/>
                </a:solidFill>
                <a:latin typeface="Helvetica"/>
                <a:cs typeface="Helvetica"/>
              </a:rPr>
              <a:t>timept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t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to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estimate 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when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variables influence decision value</a:t>
            </a:r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       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H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(t) = w</a:t>
            </a:r>
            <a:r>
              <a:rPr lang="en-US" sz="3200" baseline="-25000" dirty="0" smtClean="0">
                <a:solidFill>
                  <a:srgbClr val="000000"/>
                </a:solidFill>
                <a:latin typeface="Helvetica"/>
                <a:cs typeface="Helvetica"/>
              </a:rPr>
              <a:t>1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*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Moral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+ w</a:t>
            </a:r>
            <a:r>
              <a:rPr lang="en-US" sz="3200" baseline="-25000" dirty="0" smtClean="0">
                <a:solidFill>
                  <a:srgbClr val="000000"/>
                </a:solidFill>
                <a:latin typeface="Helvetica"/>
                <a:cs typeface="Helvetica"/>
              </a:rPr>
              <a:t>2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*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Money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+ w</a:t>
            </a:r>
            <a:r>
              <a:rPr lang="en-US" sz="3200" baseline="-25000" dirty="0" smtClean="0">
                <a:solidFill>
                  <a:srgbClr val="000000"/>
                </a:solidFill>
                <a:latin typeface="Helvetica"/>
                <a:cs typeface="Helvetica"/>
              </a:rPr>
              <a:t>3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*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Liking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+ w</a:t>
            </a:r>
            <a:r>
              <a:rPr lang="en-US" sz="3200" baseline="-25000" dirty="0" smtClean="0">
                <a:solidFill>
                  <a:srgbClr val="000000"/>
                </a:solidFill>
                <a:latin typeface="Helvetica"/>
                <a:cs typeface="Helvetica"/>
              </a:rPr>
              <a:t>4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*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Quantity</a:t>
            </a:r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  Permutation correction used to determine significant time periods</a:t>
            </a:r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   H3a: Early influence of $ = gradual inhibition of temptation</a:t>
            </a:r>
          </a:p>
          <a:p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   H3b: Late influence of $ = automatic rejection followed by temptation</a:t>
            </a:r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buFont typeface="Lucida Grande"/>
              <a:buChar char="✤"/>
            </a:pPr>
            <a:endParaRPr lang="en-US" sz="3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7367470" y="9194639"/>
            <a:ext cx="4260633" cy="3320927"/>
            <a:chOff x="16828694" y="9313170"/>
            <a:chExt cx="5184253" cy="4040838"/>
          </a:xfrm>
        </p:grpSpPr>
        <p:sp>
          <p:nvSpPr>
            <p:cNvPr id="30" name="Rectangle 29"/>
            <p:cNvSpPr/>
            <p:nvPr/>
          </p:nvSpPr>
          <p:spPr>
            <a:xfrm>
              <a:off x="16828694" y="9313170"/>
              <a:ext cx="5184253" cy="404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7142079" y="9727967"/>
              <a:ext cx="4576483" cy="3326698"/>
              <a:chOff x="334325" y="290814"/>
              <a:chExt cx="8475479" cy="6160923"/>
            </a:xfrm>
          </p:grpSpPr>
          <p:pic>
            <p:nvPicPr>
              <p:cNvPr id="26" name="Picture 25" descr="StartButton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0300" y="5524637"/>
                <a:ext cx="1790700" cy="927100"/>
              </a:xfrm>
              <a:prstGeom prst="rect">
                <a:avLst/>
              </a:prstGeom>
            </p:spPr>
          </p:pic>
          <p:pic>
            <p:nvPicPr>
              <p:cNvPr id="27" name="Picture 26" descr="NoButto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325" y="290814"/>
                <a:ext cx="1714500" cy="914400"/>
              </a:xfrm>
              <a:prstGeom prst="rect">
                <a:avLst/>
              </a:prstGeom>
            </p:spPr>
          </p:pic>
          <p:pic>
            <p:nvPicPr>
              <p:cNvPr id="28" name="Picture 27" descr="YesButto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5304" y="290814"/>
                <a:ext cx="1714500" cy="914400"/>
              </a:xfrm>
              <a:prstGeom prst="rect">
                <a:avLst/>
              </a:prstGeom>
            </p:spPr>
          </p:pic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706917" y="12554061"/>
              <a:ext cx="406800" cy="581142"/>
            </a:xfrm>
            <a:prstGeom prst="rect">
              <a:avLst/>
            </a:prstGeom>
          </p:spPr>
        </p:pic>
        <p:pic>
          <p:nvPicPr>
            <p:cNvPr id="33" name="Picture 32" descr="HamSlices_3_0.5slices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83192" y="10683521"/>
              <a:ext cx="1584461" cy="1640577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8875612" y="9798675"/>
              <a:ext cx="1161945" cy="786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Arial"/>
                  <a:cs typeface="Arial"/>
                </a:rPr>
                <a:t>$25</a:t>
              </a:r>
              <a:endParaRPr lang="en-US" sz="3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500875" y="6684220"/>
            <a:ext cx="15622435" cy="15316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Wingdings" charset="2"/>
              <a:buChar char="v"/>
            </a:pPr>
            <a:r>
              <a:rPr lang="en-US" sz="3600" dirty="0" smtClean="0">
                <a:solidFill>
                  <a:srgbClr val="000000"/>
                </a:solidFill>
                <a:latin typeface="Helvetica"/>
                <a:cs typeface="Helvetica"/>
              </a:rPr>
              <a:t> People often act as if certain moral values are so important that they cannot be traded off against secular benefits (e.g., “you can’t put a price on human life”).</a:t>
            </a:r>
          </a:p>
          <a:p>
            <a:pPr marL="457200" indent="-457200">
              <a:buFont typeface="Wingdings" charset="2"/>
              <a:buChar char="v"/>
            </a:pPr>
            <a:endParaRPr lang="en-US" sz="18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457200" indent="-457200">
              <a:buFont typeface="Wingdings" charset="2"/>
              <a:buChar char="v"/>
            </a:pPr>
            <a:r>
              <a:rPr lang="en-US" sz="3600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Helvetica"/>
                <a:cs typeface="Helvetica"/>
              </a:rPr>
              <a:t>Sacred values are thus characterized by </a:t>
            </a:r>
            <a:r>
              <a:rPr lang="en-US" sz="3600" i="1" dirty="0" smtClean="0">
                <a:solidFill>
                  <a:srgbClr val="000000"/>
                </a:solidFill>
                <a:latin typeface="Helvetica"/>
                <a:cs typeface="Helvetica"/>
              </a:rPr>
              <a:t>outcome insensitivity</a:t>
            </a:r>
            <a:r>
              <a:rPr lang="en-US" sz="3600" dirty="0" smtClean="0">
                <a:solidFill>
                  <a:srgbClr val="000000"/>
                </a:solidFill>
                <a:latin typeface="Helvetica"/>
                <a:cs typeface="Helvetica"/>
              </a:rPr>
              <a:t> and </a:t>
            </a:r>
            <a:r>
              <a:rPr lang="en-US" sz="3600" i="1" dirty="0" smtClean="0">
                <a:solidFill>
                  <a:srgbClr val="000000"/>
                </a:solidFill>
                <a:latin typeface="Helvetica"/>
                <a:cs typeface="Helvetica"/>
              </a:rPr>
              <a:t>quantity insensitivity</a:t>
            </a:r>
            <a:r>
              <a:rPr lang="en-US" sz="3600" dirty="0" smtClean="0">
                <a:solidFill>
                  <a:srgbClr val="000000"/>
                </a:solidFill>
                <a:latin typeface="Helvetica"/>
                <a:cs typeface="Helvetica"/>
              </a:rPr>
              <a:t> (rejection of tradeoffs no matter how large the offsetting benefit or how small the violation: Baron &amp; </a:t>
            </a:r>
            <a:r>
              <a:rPr lang="en-US" sz="3600" dirty="0" err="1" smtClean="0">
                <a:solidFill>
                  <a:srgbClr val="000000"/>
                </a:solidFill>
                <a:latin typeface="Helvetica"/>
                <a:cs typeface="Helvetica"/>
              </a:rPr>
              <a:t>Spranca</a:t>
            </a:r>
            <a:r>
              <a:rPr lang="en-US" sz="3600" dirty="0" smtClean="0">
                <a:solidFill>
                  <a:srgbClr val="000000"/>
                </a:solidFill>
                <a:latin typeface="Helvetica"/>
                <a:cs typeface="Helvetica"/>
              </a:rPr>
              <a:t>, 1997)</a:t>
            </a:r>
            <a:endParaRPr lang="en-US" sz="36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457200" indent="-457200">
              <a:buFont typeface="Wingdings" charset="2"/>
              <a:buChar char="v"/>
            </a:pPr>
            <a:endParaRPr lang="en-US" sz="18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457200" indent="-457200">
              <a:buFont typeface="Wingdings" charset="2"/>
              <a:buChar char="v"/>
            </a:pPr>
            <a:r>
              <a:rPr lang="en-US" sz="3600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Helvetica"/>
                <a:cs typeface="Helvetica"/>
              </a:rPr>
              <a:t>How people construct value for “taboo tradeoffs” is poorly understood (c.f. </a:t>
            </a:r>
            <a:r>
              <a:rPr lang="en-US" sz="3600" dirty="0" err="1" smtClean="0">
                <a:solidFill>
                  <a:srgbClr val="000000"/>
                </a:solidFill>
                <a:latin typeface="Helvetica"/>
                <a:cs typeface="Helvetica"/>
              </a:rPr>
              <a:t>Berns</a:t>
            </a:r>
            <a:r>
              <a:rPr lang="en-US" sz="3600" dirty="0" smtClean="0">
                <a:solidFill>
                  <a:srgbClr val="000000"/>
                </a:solidFill>
                <a:latin typeface="Helvetica"/>
                <a:cs typeface="Helvetica"/>
              </a:rPr>
              <a:t> et al., 2012)</a:t>
            </a:r>
          </a:p>
          <a:p>
            <a:pPr marL="457200" indent="-457200">
              <a:buFont typeface="Wingdings" charset="2"/>
              <a:buChar char="v"/>
            </a:pPr>
            <a:endParaRPr lang="en-US" sz="4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4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457200" indent="-457200">
              <a:buFont typeface="Wingdings" charset="2"/>
              <a:buChar char="v"/>
            </a:pPr>
            <a:r>
              <a:rPr lang="en-US" sz="3600" dirty="0" smtClean="0">
                <a:solidFill>
                  <a:srgbClr val="000000"/>
                </a:solidFill>
                <a:latin typeface="Helvetica"/>
                <a:cs typeface="Helvetica"/>
              </a:rPr>
              <a:t> Use computational insights from drift diffusion models (DDMs) to study sacred values in real, incentive compatible context</a:t>
            </a:r>
          </a:p>
          <a:p>
            <a:pPr marL="457200" indent="-457200">
              <a:buFont typeface="Wingdings" charset="2"/>
              <a:buChar char="v"/>
            </a:pPr>
            <a:endParaRPr lang="en-US" sz="20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457200" indent="-457200">
              <a:buFont typeface="Wingdings" charset="2"/>
              <a:buChar char="v"/>
            </a:pPr>
            <a:r>
              <a:rPr lang="en-US" sz="3600" dirty="0" smtClean="0">
                <a:solidFill>
                  <a:srgbClr val="000000"/>
                </a:solidFill>
                <a:latin typeface="Helvetica"/>
                <a:cs typeface="Helvetica"/>
              </a:rPr>
              <a:t>Explore how uncompromising rejection of tradeoffs arises: is </a:t>
            </a:r>
            <a:r>
              <a:rPr lang="en-US" sz="3600" dirty="0" smtClean="0">
                <a:solidFill>
                  <a:srgbClr val="000000"/>
                </a:solidFill>
                <a:latin typeface="Helvetica"/>
                <a:cs typeface="Helvetica"/>
              </a:rPr>
              <a:t>consideration of benefits </a:t>
            </a:r>
            <a:r>
              <a:rPr lang="en-US" sz="3600" i="1" dirty="0" smtClean="0">
                <a:solidFill>
                  <a:srgbClr val="000000"/>
                </a:solidFill>
                <a:latin typeface="Helvetica"/>
                <a:cs typeface="Helvetica"/>
              </a:rPr>
              <a:t>inhibited</a:t>
            </a:r>
            <a:r>
              <a:rPr lang="en-US" sz="3600" dirty="0" smtClean="0">
                <a:solidFill>
                  <a:srgbClr val="000000"/>
                </a:solidFill>
                <a:latin typeface="Helvetica"/>
                <a:cs typeface="Helvetica"/>
              </a:rPr>
              <a:t> or are benefits considered but too small to offset moral cost? </a:t>
            </a:r>
            <a:r>
              <a:rPr lang="en-US" sz="3600" dirty="0" smtClean="0">
                <a:solidFill>
                  <a:srgbClr val="000000"/>
                </a:solidFill>
                <a:latin typeface="Helvetica"/>
                <a:cs typeface="Helvetica"/>
                <a:sym typeface="Wingdings"/>
              </a:rPr>
              <a:t>DDM suggests that rejection should become increasingly difficult (i.e., longer RTs) if benefits are valued.</a:t>
            </a:r>
            <a:endParaRPr lang="en-US" sz="36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457200" indent="-457200">
              <a:buFont typeface="Wingdings" charset="2"/>
              <a:buChar char="v"/>
            </a:pPr>
            <a:endParaRPr lang="en-US" sz="20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457200" indent="-457200">
              <a:buFont typeface="Wingdings" charset="2"/>
              <a:buChar char="v"/>
            </a:pPr>
            <a:r>
              <a:rPr lang="en-US" sz="3600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Helvetica"/>
                <a:cs typeface="Helvetica"/>
              </a:rPr>
              <a:t>Explore the computational dynamics of sacred values: are they rapid and automatic or supported by slower, more deliberative mechanisms?</a:t>
            </a:r>
            <a:endParaRPr lang="en-US" sz="4400" dirty="0" smtClean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08000" y="12008366"/>
            <a:ext cx="15732321" cy="838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000000"/>
                </a:solidFill>
              </a:rPr>
              <a:t>GOALS</a:t>
            </a:r>
            <a:endParaRPr lang="en-US" sz="4800" b="1" dirty="0" smtClean="0">
              <a:solidFill>
                <a:srgbClr val="00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08000" y="18209171"/>
            <a:ext cx="31883137" cy="838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FFFFFF"/>
                </a:solidFill>
              </a:rPr>
              <a:t>RESULTS</a:t>
            </a:r>
            <a:endParaRPr lang="en-US" sz="4800" b="1" dirty="0" smtClean="0">
              <a:solidFill>
                <a:srgbClr val="FFFFFF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08000" y="19318823"/>
            <a:ext cx="15732321" cy="838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000000"/>
                </a:solidFill>
              </a:rPr>
              <a:t>SUBJECTIVE RATINGS DISTINGUISH TABOO FOODS</a:t>
            </a:r>
            <a:endParaRPr lang="en-US" sz="4800" b="1" dirty="0" smtClean="0">
              <a:solidFill>
                <a:srgbClr val="000000"/>
              </a:solidFill>
            </a:endParaRPr>
          </a:p>
        </p:txBody>
      </p:sp>
      <p:grpSp>
        <p:nvGrpSpPr>
          <p:cNvPr id="141" name="Group 140"/>
          <p:cNvGrpSpPr/>
          <p:nvPr/>
        </p:nvGrpSpPr>
        <p:grpSpPr>
          <a:xfrm>
            <a:off x="426679" y="19986906"/>
            <a:ext cx="8005224" cy="5486400"/>
            <a:chOff x="612942" y="19665179"/>
            <a:chExt cx="8005224" cy="5486400"/>
          </a:xfrm>
        </p:grpSpPr>
        <p:grpSp>
          <p:nvGrpSpPr>
            <p:cNvPr id="108" name="Group 107"/>
            <p:cNvGrpSpPr/>
            <p:nvPr/>
          </p:nvGrpSpPr>
          <p:grpSpPr>
            <a:xfrm>
              <a:off x="612942" y="19665179"/>
              <a:ext cx="8005224" cy="5486400"/>
              <a:chOff x="612942" y="20359432"/>
              <a:chExt cx="8005224" cy="548640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612942" y="20359432"/>
                <a:ext cx="8005224" cy="5486400"/>
                <a:chOff x="612942" y="20359432"/>
                <a:chExt cx="8005224" cy="5486400"/>
              </a:xfrm>
            </p:grpSpPr>
            <p:grpSp>
              <p:nvGrpSpPr>
                <p:cNvPr id="101" name="Group 100"/>
                <p:cNvGrpSpPr/>
                <p:nvPr/>
              </p:nvGrpSpPr>
              <p:grpSpPr>
                <a:xfrm>
                  <a:off x="612942" y="20359432"/>
                  <a:ext cx="8005224" cy="5486400"/>
                  <a:chOff x="920814" y="20628820"/>
                  <a:chExt cx="8005224" cy="5486400"/>
                </a:xfrm>
              </p:grpSpPr>
              <p:pic>
                <p:nvPicPr>
                  <p:cNvPr id="98" name="Picture 97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20814" y="20628820"/>
                    <a:ext cx="3657600" cy="5486400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l="41720"/>
                  <a:stretch/>
                </p:blipFill>
                <p:spPr>
                  <a:xfrm>
                    <a:off x="6794396" y="20628820"/>
                    <a:ext cx="2131642" cy="5486400"/>
                  </a:xfrm>
                  <a:prstGeom prst="rect">
                    <a:avLst/>
                  </a:prstGeom>
                </p:spPr>
              </p:pic>
              <p:pic>
                <p:nvPicPr>
                  <p:cNvPr id="100" name="Picture 99"/>
                  <p:cNvPicPr>
                    <a:picLocks noChangeAspect="1"/>
                  </p:cNvPicPr>
                  <p:nvPr/>
                </p:nvPicPr>
                <p:blipFill rotWithShape="1">
                  <a:blip r:embed="rId12"/>
                  <a:srcRect l="41544" r="1"/>
                  <a:stretch/>
                </p:blipFill>
                <p:spPr>
                  <a:xfrm>
                    <a:off x="4591050" y="20628820"/>
                    <a:ext cx="2138080" cy="548640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03" name="Straight Connector 102"/>
                <p:cNvCxnSpPr/>
                <p:nvPr/>
              </p:nvCxnSpPr>
              <p:spPr>
                <a:xfrm flipV="1">
                  <a:off x="2012950" y="23526750"/>
                  <a:ext cx="625805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TextBox 104"/>
              <p:cNvSpPr txBox="1"/>
              <p:nvPr/>
            </p:nvSpPr>
            <p:spPr>
              <a:xfrm>
                <a:off x="2468746" y="24783808"/>
                <a:ext cx="1302760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latin typeface="Arial"/>
                    <a:cs typeface="Arial"/>
                  </a:rPr>
                  <a:t>Taboo</a:t>
                </a:r>
                <a:endParaRPr lang="en-US" sz="3200" dirty="0">
                  <a:latin typeface="Arial"/>
                  <a:cs typeface="Arial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878810" y="24783808"/>
                <a:ext cx="2489183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latin typeface="Arial"/>
                    <a:cs typeface="Arial"/>
                  </a:rPr>
                  <a:t>Unappealing</a:t>
                </a:r>
                <a:endParaRPr lang="en-US" sz="3200" dirty="0">
                  <a:latin typeface="Arial"/>
                  <a:cs typeface="Arial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6335833" y="24783808"/>
                <a:ext cx="201008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Arial"/>
                    <a:cs typeface="Arial"/>
                  </a:rPr>
                  <a:t>A</a:t>
                </a:r>
                <a:r>
                  <a:rPr lang="en-US" sz="3200" dirty="0" smtClean="0">
                    <a:latin typeface="Arial"/>
                    <a:cs typeface="Arial"/>
                  </a:rPr>
                  <a:t>ppealing</a:t>
                </a:r>
                <a:endParaRPr lang="en-US" sz="3200" dirty="0">
                  <a:latin typeface="Arial"/>
                  <a:cs typeface="Arial"/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2544722" y="20303074"/>
              <a:ext cx="896546" cy="400110"/>
              <a:chOff x="1360314" y="26331333"/>
              <a:chExt cx="2922864" cy="1304412"/>
            </a:xfrm>
          </p:grpSpPr>
          <p:cxnSp>
            <p:nvCxnSpPr>
              <p:cNvPr id="121" name="Straight Connector 120"/>
              <p:cNvCxnSpPr/>
              <p:nvPr/>
            </p:nvCxnSpPr>
            <p:spPr>
              <a:xfrm>
                <a:off x="1360314" y="26924001"/>
                <a:ext cx="29228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118"/>
              <p:cNvSpPr txBox="1"/>
              <p:nvPr/>
            </p:nvSpPr>
            <p:spPr>
              <a:xfrm>
                <a:off x="2085900" y="26331333"/>
                <a:ext cx="1434934" cy="13044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** </a:t>
                </a:r>
                <a:endParaRPr lang="en-US" sz="2000" dirty="0"/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6903050" y="21800365"/>
              <a:ext cx="896546" cy="400110"/>
              <a:chOff x="1360314" y="26331333"/>
              <a:chExt cx="2922864" cy="1304412"/>
            </a:xfrm>
          </p:grpSpPr>
          <p:cxnSp>
            <p:nvCxnSpPr>
              <p:cNvPr id="124" name="Straight Connector 123"/>
              <p:cNvCxnSpPr/>
              <p:nvPr/>
            </p:nvCxnSpPr>
            <p:spPr>
              <a:xfrm>
                <a:off x="1360314" y="26924001"/>
                <a:ext cx="29228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/>
              <p:cNvSpPr txBox="1"/>
              <p:nvPr/>
            </p:nvSpPr>
            <p:spPr>
              <a:xfrm>
                <a:off x="2294125" y="26331333"/>
                <a:ext cx="1018484" cy="13044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* </a:t>
                </a:r>
                <a:endParaRPr lang="en-US" sz="2000" dirty="0"/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>
              <a:off x="4686176" y="21424353"/>
              <a:ext cx="896546" cy="400110"/>
              <a:chOff x="1360314" y="26331333"/>
              <a:chExt cx="2922864" cy="1304412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>
                <a:off x="1360314" y="26924001"/>
                <a:ext cx="29228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/>
              <p:cNvSpPr txBox="1"/>
              <p:nvPr/>
            </p:nvSpPr>
            <p:spPr>
              <a:xfrm>
                <a:off x="2119176" y="26331333"/>
                <a:ext cx="1368381" cy="13044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ns </a:t>
                </a:r>
                <a:endParaRPr lang="en-US" sz="2000" dirty="0"/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8469661" y="19978439"/>
            <a:ext cx="8019910" cy="5494867"/>
            <a:chOff x="8706723" y="19656712"/>
            <a:chExt cx="8019910" cy="5494867"/>
          </a:xfrm>
        </p:grpSpPr>
        <p:pic>
          <p:nvPicPr>
            <p:cNvPr id="131" name="Picture 130"/>
            <p:cNvPicPr>
              <a:picLocks noChangeAspect="1"/>
            </p:cNvPicPr>
            <p:nvPr/>
          </p:nvPicPr>
          <p:blipFill rotWithShape="1">
            <a:blip r:embed="rId13"/>
            <a:srcRect l="41544"/>
            <a:stretch/>
          </p:blipFill>
          <p:spPr>
            <a:xfrm>
              <a:off x="12383821" y="19656712"/>
              <a:ext cx="2138080" cy="5486400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 rotWithShape="1">
            <a:blip r:embed="rId14"/>
            <a:srcRect l="42164" r="-1"/>
            <a:stretch/>
          </p:blipFill>
          <p:spPr>
            <a:xfrm>
              <a:off x="14611228" y="19665179"/>
              <a:ext cx="2115405" cy="5486400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706723" y="19665179"/>
              <a:ext cx="3657600" cy="5486400"/>
            </a:xfrm>
            <a:prstGeom prst="rect">
              <a:avLst/>
            </a:prstGeom>
          </p:spPr>
        </p:pic>
        <p:grpSp>
          <p:nvGrpSpPr>
            <p:cNvPr id="109" name="Group 108"/>
            <p:cNvGrpSpPr/>
            <p:nvPr/>
          </p:nvGrpSpPr>
          <p:grpSpPr>
            <a:xfrm>
              <a:off x="10113593" y="22832497"/>
              <a:ext cx="6332969" cy="1841834"/>
              <a:chOff x="2012950" y="23526750"/>
              <a:chExt cx="6332969" cy="1841834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 flipV="1">
                <a:off x="2012950" y="23526750"/>
                <a:ext cx="62580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/>
              <p:cNvSpPr txBox="1"/>
              <p:nvPr/>
            </p:nvSpPr>
            <p:spPr>
              <a:xfrm>
                <a:off x="2468746" y="24783808"/>
                <a:ext cx="1302760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latin typeface="Arial"/>
                    <a:cs typeface="Arial"/>
                  </a:rPr>
                  <a:t>Taboo</a:t>
                </a:r>
                <a:endParaRPr lang="en-US" sz="3200" dirty="0">
                  <a:latin typeface="Arial"/>
                  <a:cs typeface="Arial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3878810" y="24783808"/>
                <a:ext cx="2489183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latin typeface="Arial"/>
                    <a:cs typeface="Arial"/>
                  </a:rPr>
                  <a:t>Unappealing</a:t>
                </a:r>
                <a:endParaRPr lang="en-US" sz="3200" dirty="0">
                  <a:latin typeface="Arial"/>
                  <a:cs typeface="Arial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6335833" y="24783808"/>
                <a:ext cx="201008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Arial"/>
                    <a:cs typeface="Arial"/>
                  </a:rPr>
                  <a:t>A</a:t>
                </a:r>
                <a:r>
                  <a:rPr lang="en-US" sz="3200" dirty="0" smtClean="0">
                    <a:latin typeface="Arial"/>
                    <a:cs typeface="Arial"/>
                  </a:rPr>
                  <a:t>ppealing</a:t>
                </a:r>
                <a:endParaRPr lang="en-US" sz="3200" dirty="0">
                  <a:latin typeface="Arial"/>
                  <a:cs typeface="Arial"/>
                </a:endParaRPr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>
              <a:off x="10643266" y="21549997"/>
              <a:ext cx="896546" cy="400110"/>
              <a:chOff x="1360314" y="26331333"/>
              <a:chExt cx="2922864" cy="1304412"/>
            </a:xfrm>
          </p:grpSpPr>
          <p:cxnSp>
            <p:nvCxnSpPr>
              <p:cNvPr id="133" name="Straight Connector 132"/>
              <p:cNvCxnSpPr/>
              <p:nvPr/>
            </p:nvCxnSpPr>
            <p:spPr>
              <a:xfrm>
                <a:off x="1360314" y="26924001"/>
                <a:ext cx="29228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TextBox 133"/>
              <p:cNvSpPr txBox="1"/>
              <p:nvPr/>
            </p:nvSpPr>
            <p:spPr>
              <a:xfrm>
                <a:off x="2085900" y="26331333"/>
                <a:ext cx="1434934" cy="13044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** </a:t>
                </a:r>
                <a:endParaRPr lang="en-US" sz="2000" dirty="0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14965986" y="20284812"/>
              <a:ext cx="896546" cy="400110"/>
              <a:chOff x="1360314" y="26331333"/>
              <a:chExt cx="2922864" cy="1304412"/>
            </a:xfrm>
          </p:grpSpPr>
          <p:cxnSp>
            <p:nvCxnSpPr>
              <p:cNvPr id="136" name="Straight Connector 135"/>
              <p:cNvCxnSpPr/>
              <p:nvPr/>
            </p:nvCxnSpPr>
            <p:spPr>
              <a:xfrm>
                <a:off x="1360314" y="26924001"/>
                <a:ext cx="29228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TextBox 136"/>
              <p:cNvSpPr txBox="1"/>
              <p:nvPr/>
            </p:nvSpPr>
            <p:spPr>
              <a:xfrm>
                <a:off x="2085900" y="26331333"/>
                <a:ext cx="1434934" cy="13044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** </a:t>
                </a:r>
                <a:endParaRPr lang="en-US" sz="2000" dirty="0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12784720" y="21699253"/>
              <a:ext cx="896546" cy="400110"/>
              <a:chOff x="1360314" y="26165721"/>
              <a:chExt cx="2922864" cy="1304412"/>
            </a:xfrm>
          </p:grpSpPr>
          <p:cxnSp>
            <p:nvCxnSpPr>
              <p:cNvPr id="139" name="Straight Connector 138"/>
              <p:cNvCxnSpPr/>
              <p:nvPr/>
            </p:nvCxnSpPr>
            <p:spPr>
              <a:xfrm>
                <a:off x="1360314" y="26924001"/>
                <a:ext cx="29228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/>
              <p:cNvSpPr txBox="1"/>
              <p:nvPr/>
            </p:nvSpPr>
            <p:spPr>
              <a:xfrm>
                <a:off x="2293307" y="26165721"/>
                <a:ext cx="1020117" cy="13044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+</a:t>
                </a:r>
                <a:r>
                  <a:rPr lang="en-US" sz="2000" dirty="0" smtClean="0"/>
                  <a:t> </a:t>
                </a:r>
                <a:endParaRPr lang="en-US" sz="2000" dirty="0"/>
              </a:p>
            </p:txBody>
          </p:sp>
        </p:grpSp>
      </p:grpSp>
      <p:grpSp>
        <p:nvGrpSpPr>
          <p:cNvPr id="150" name="Group 149"/>
          <p:cNvGrpSpPr/>
          <p:nvPr/>
        </p:nvGrpSpPr>
        <p:grpSpPr>
          <a:xfrm>
            <a:off x="4618763" y="20272475"/>
            <a:ext cx="7637882" cy="649571"/>
            <a:chOff x="4965119" y="20157023"/>
            <a:chExt cx="7637882" cy="649571"/>
          </a:xfrm>
        </p:grpSpPr>
        <p:grpSp>
          <p:nvGrpSpPr>
            <p:cNvPr id="145" name="Group 144"/>
            <p:cNvGrpSpPr/>
            <p:nvPr/>
          </p:nvGrpSpPr>
          <p:grpSpPr>
            <a:xfrm>
              <a:off x="9032235" y="20238537"/>
              <a:ext cx="3570766" cy="461665"/>
              <a:chOff x="9032235" y="20238537"/>
              <a:chExt cx="3570766" cy="461665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9032235" y="20326353"/>
                <a:ext cx="280805" cy="280805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9407294" y="20238537"/>
                <a:ext cx="31957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>
                    <a:latin typeface="Helvetica"/>
                    <a:cs typeface="Helvetica"/>
                  </a:rPr>
                  <a:t>Pps</a:t>
                </a:r>
                <a:r>
                  <a:rPr lang="en-US" sz="2400" dirty="0" smtClean="0">
                    <a:latin typeface="Helvetica"/>
                    <a:cs typeface="Helvetica"/>
                  </a:rPr>
                  <a:t> w/ religious taboo</a:t>
                </a:r>
                <a:endParaRPr lang="en-US" sz="2400" dirty="0">
                  <a:latin typeface="Helvetica"/>
                  <a:cs typeface="Helvetica"/>
                </a:endParaRPr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5307181" y="20213228"/>
              <a:ext cx="2852420" cy="461665"/>
              <a:chOff x="9032235" y="20238537"/>
              <a:chExt cx="2852420" cy="461665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9032235" y="20326353"/>
                <a:ext cx="280805" cy="280805"/>
              </a:xfrm>
              <a:prstGeom prst="rect">
                <a:avLst/>
              </a:prstGeom>
              <a:solidFill>
                <a:srgbClr val="0D044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9407294" y="20238537"/>
                <a:ext cx="2477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>
                    <a:latin typeface="Helvetica"/>
                    <a:cs typeface="Helvetica"/>
                  </a:rPr>
                  <a:t>Pps</a:t>
                </a:r>
                <a:r>
                  <a:rPr lang="en-US" sz="2400" dirty="0" smtClean="0">
                    <a:latin typeface="Helvetica"/>
                    <a:cs typeface="Helvetica"/>
                  </a:rPr>
                  <a:t> w/ no taboo</a:t>
                </a:r>
                <a:endParaRPr lang="en-US" sz="2400" dirty="0">
                  <a:latin typeface="Helvetica"/>
                  <a:cs typeface="Helvetica"/>
                </a:endParaRPr>
              </a:p>
            </p:txBody>
          </p:sp>
        </p:grpSp>
        <p:sp>
          <p:nvSpPr>
            <p:cNvPr id="149" name="Rectangle 148"/>
            <p:cNvSpPr/>
            <p:nvPr/>
          </p:nvSpPr>
          <p:spPr>
            <a:xfrm>
              <a:off x="4965119" y="20157023"/>
              <a:ext cx="7637882" cy="6495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1" name="Rectangle 150"/>
          <p:cNvSpPr/>
          <p:nvPr/>
        </p:nvSpPr>
        <p:spPr>
          <a:xfrm>
            <a:off x="16637377" y="19317054"/>
            <a:ext cx="15732321" cy="838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000000"/>
                </a:solidFill>
              </a:rPr>
              <a:t>TABOO FOODS ARE UNCONDITIONALLY REJECTED</a:t>
            </a:r>
            <a:endParaRPr lang="en-US" sz="4800" b="1" dirty="0" smtClean="0">
              <a:solidFill>
                <a:srgbClr val="000000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16647720" y="26917249"/>
            <a:ext cx="15732321" cy="838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000000"/>
                </a:solidFill>
              </a:rPr>
              <a:t>RTS FOR TABOO FOOD </a:t>
            </a:r>
            <a:r>
              <a:rPr lang="en-US" sz="4800" b="1" dirty="0" smtClean="0">
                <a:solidFill>
                  <a:srgbClr val="000000"/>
                </a:solidFill>
              </a:rPr>
              <a:t>SUGGEST BENEFITS ARE CONSIDERED</a:t>
            </a:r>
            <a:endParaRPr lang="en-US" sz="4800" b="1" dirty="0" smtClean="0">
              <a:solidFill>
                <a:srgbClr val="000000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635726" y="25240334"/>
            <a:ext cx="15604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As expected, </a:t>
            </a:r>
            <a:r>
              <a:rPr lang="en-US" sz="4000" dirty="0" err="1" smtClean="0">
                <a:latin typeface="Helvetica"/>
                <a:cs typeface="Helvetica"/>
              </a:rPr>
              <a:t>Pps</a:t>
            </a:r>
            <a:r>
              <a:rPr lang="en-US" sz="4000" dirty="0" smtClean="0">
                <a:latin typeface="Helvetica"/>
                <a:cs typeface="Helvetica"/>
              </a:rPr>
              <a:t> w/ religious taboo rate taboo foods more morally unclean, less liked. Smaller differences in ratings of other foods.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16637377" y="36241270"/>
            <a:ext cx="15732321" cy="838200"/>
          </a:xfrm>
          <a:prstGeom prst="rect">
            <a:avLst/>
          </a:prstGeom>
          <a:solidFill>
            <a:srgbClr val="0D044B"/>
          </a:solidFill>
          <a:ln>
            <a:solidFill>
              <a:srgbClr val="0D044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FFFFFF"/>
                </a:solidFill>
              </a:rPr>
              <a:t>CONCLUSIONS</a:t>
            </a:r>
            <a:endParaRPr lang="en-US" sz="4800" b="1" dirty="0" smtClean="0">
              <a:solidFill>
                <a:srgbClr val="FFFFFF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402262" y="26917249"/>
            <a:ext cx="15732321" cy="838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000000"/>
                </a:solidFill>
              </a:rPr>
              <a:t>RTS FOR NON-TABOO FOODS CORRELATE W/ ACCEPTANCE</a:t>
            </a:r>
            <a:endParaRPr lang="en-US" sz="4800" b="1" dirty="0" smtClean="0">
              <a:solidFill>
                <a:srgbClr val="000000"/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6542285" y="37289661"/>
            <a:ext cx="15622435" cy="605782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Wingdings" charset="2"/>
              <a:buChar char="v"/>
            </a:pPr>
            <a:r>
              <a:rPr lang="en-US" sz="3400" dirty="0" smtClean="0">
                <a:solidFill>
                  <a:srgbClr val="000000"/>
                </a:solidFill>
                <a:latin typeface="Helvetica"/>
                <a:cs typeface="Helvetica"/>
              </a:rPr>
              <a:t> Food decisions are an incentive compatible, potent context for investigating moral and religious taboos</a:t>
            </a:r>
          </a:p>
          <a:p>
            <a:pPr marL="457200" indent="-457200">
              <a:buFont typeface="Wingdings" charset="2"/>
              <a:buChar char="v"/>
            </a:pPr>
            <a:endParaRPr lang="en-US" sz="18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457200" indent="-457200">
              <a:buFont typeface="Wingdings" charset="2"/>
              <a:buChar char="v"/>
            </a:pPr>
            <a:r>
              <a:rPr lang="en-US" sz="3400" dirty="0" smtClean="0">
                <a:solidFill>
                  <a:srgbClr val="000000"/>
                </a:solidFill>
                <a:latin typeface="Helvetica"/>
                <a:cs typeface="Helvetica"/>
              </a:rPr>
              <a:t>Analyses in non-religious </a:t>
            </a:r>
            <a:r>
              <a:rPr lang="en-US" sz="3400" dirty="0" err="1" smtClean="0">
                <a:solidFill>
                  <a:srgbClr val="000000"/>
                </a:solidFill>
                <a:latin typeface="Helvetica"/>
                <a:cs typeface="Helvetica"/>
              </a:rPr>
              <a:t>Pps</a:t>
            </a:r>
            <a:r>
              <a:rPr lang="en-US" sz="3400" dirty="0" smtClean="0">
                <a:solidFill>
                  <a:srgbClr val="000000"/>
                </a:solidFill>
                <a:latin typeface="Helvetica"/>
                <a:cs typeface="Helvetica"/>
              </a:rPr>
              <a:t> confirm that RTs from trials involving 100% rejection can be used to predict if more money will lead to acceptance</a:t>
            </a:r>
          </a:p>
          <a:p>
            <a:pPr marL="457200" indent="-457200">
              <a:buFont typeface="Wingdings" charset="2"/>
              <a:buChar char="v"/>
            </a:pPr>
            <a:endParaRPr lang="en-US" sz="18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457200" indent="-457200">
              <a:buFont typeface="Wingdings" charset="2"/>
              <a:buChar char="v"/>
            </a:pPr>
            <a:r>
              <a:rPr lang="en-US" sz="3400" dirty="0" smtClean="0">
                <a:solidFill>
                  <a:srgbClr val="000000"/>
                </a:solidFill>
                <a:latin typeface="Helvetica"/>
                <a:cs typeface="Helvetica"/>
              </a:rPr>
              <a:t>Despite ultimate disavowal, RTs and dynamic mouse movements suggest that benefits of taboo tradeoffs </a:t>
            </a:r>
            <a:r>
              <a:rPr lang="en-US" sz="3400" i="1" dirty="0" smtClean="0">
                <a:solidFill>
                  <a:srgbClr val="000000"/>
                </a:solidFill>
                <a:latin typeface="Helvetica"/>
                <a:cs typeface="Helvetica"/>
              </a:rPr>
              <a:t>are</a:t>
            </a:r>
            <a:r>
              <a:rPr lang="en-US" sz="3400" dirty="0" smtClean="0">
                <a:solidFill>
                  <a:srgbClr val="000000"/>
                </a:solidFill>
                <a:latin typeface="Helvetica"/>
                <a:cs typeface="Helvetica"/>
              </a:rPr>
              <a:t> considered, after</a:t>
            </a:r>
            <a:r>
              <a:rPr lang="en-US" sz="3400" i="1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400" smtClean="0">
                <a:solidFill>
                  <a:srgbClr val="000000"/>
                </a:solidFill>
                <a:latin typeface="Helvetica"/>
                <a:cs typeface="Helvetica"/>
              </a:rPr>
              <a:t>rapid initial rejection</a:t>
            </a:r>
            <a:r>
              <a:rPr lang="en-US" sz="3400" dirty="0" smtClean="0">
                <a:solidFill>
                  <a:srgbClr val="000000"/>
                </a:solidFill>
                <a:latin typeface="Helvetica"/>
                <a:cs typeface="Helvetica"/>
              </a:rPr>
              <a:t>.</a:t>
            </a:r>
          </a:p>
          <a:p>
            <a:pPr marL="457200" indent="-457200">
              <a:buFont typeface="Wingdings" charset="2"/>
              <a:buChar char="v"/>
            </a:pPr>
            <a:endParaRPr lang="en-US" sz="18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457200" indent="-457200">
              <a:buFont typeface="Wingdings" charset="2"/>
              <a:buChar char="v"/>
            </a:pPr>
            <a:r>
              <a:rPr lang="en-US" sz="3400" dirty="0" smtClean="0">
                <a:solidFill>
                  <a:srgbClr val="000000"/>
                </a:solidFill>
                <a:latin typeface="Helvetica"/>
                <a:cs typeface="Helvetica"/>
              </a:rPr>
              <a:t>Future work using neuroimaging and individual analysis may reveal mechanisms of both rigidity and compromise for sacred values 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500875" y="461907"/>
            <a:ext cx="10568037" cy="4572006"/>
          </a:xfrm>
          <a:prstGeom prst="rect">
            <a:avLst/>
          </a:prstGeom>
          <a:gradFill flip="none" rotWithShape="1">
            <a:gsLst>
              <a:gs pos="30000">
                <a:srgbClr val="0D044B"/>
              </a:gs>
              <a:gs pos="74000">
                <a:srgbClr val="0D044B">
                  <a:alpha val="6000"/>
                </a:srgbClr>
              </a:gs>
            </a:gsLst>
            <a:lin ang="62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21883093" y="461913"/>
            <a:ext cx="10568037" cy="4572006"/>
          </a:xfrm>
          <a:prstGeom prst="rect">
            <a:avLst/>
          </a:prstGeom>
          <a:gradFill flip="none" rotWithShape="1">
            <a:gsLst>
              <a:gs pos="16000">
                <a:srgbClr val="0D044B"/>
              </a:gs>
              <a:gs pos="73000">
                <a:srgbClr val="0D044B">
                  <a:alpha val="0"/>
                </a:srgbClr>
              </a:gs>
            </a:gsLst>
            <a:lin ang="75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6461" y="461907"/>
            <a:ext cx="31924668" cy="4572000"/>
          </a:xfrm>
          <a:prstGeom prst="rect">
            <a:avLst/>
          </a:prstGeom>
          <a:gradFill flip="none" rotWithShape="1">
            <a:gsLst>
              <a:gs pos="60000">
                <a:srgbClr val="0D044B"/>
              </a:gs>
              <a:gs pos="100000">
                <a:srgbClr val="0D044B">
                  <a:alpha val="5000"/>
                </a:srgbClr>
              </a:gs>
              <a:gs pos="0">
                <a:srgbClr val="0D044B">
                  <a:alpha val="24000"/>
                </a:srgbClr>
              </a:gs>
              <a:gs pos="23000">
                <a:srgbClr val="0D044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  <a:latin typeface="Helvetica"/>
                <a:cs typeface="Helvetica"/>
              </a:rPr>
              <a:t>Taboo for you?: </a:t>
            </a:r>
            <a:r>
              <a:rPr lang="en-US" sz="7200" b="1" dirty="0">
                <a:solidFill>
                  <a:schemeClr val="bg1"/>
                </a:solidFill>
                <a:latin typeface="Helvetica"/>
                <a:cs typeface="Helvetica"/>
              </a:rPr>
              <a:t>C</a:t>
            </a:r>
            <a:r>
              <a:rPr lang="en-US" sz="7200" b="1" dirty="0" smtClean="0">
                <a:solidFill>
                  <a:schemeClr val="bg1"/>
                </a:solidFill>
                <a:latin typeface="Helvetica"/>
                <a:cs typeface="Helvetica"/>
              </a:rPr>
              <a:t>omputational insights into sacred values </a:t>
            </a:r>
          </a:p>
          <a:p>
            <a:pPr algn="ctr"/>
            <a:r>
              <a:rPr lang="en-US" sz="7200" b="1" dirty="0" smtClean="0">
                <a:solidFill>
                  <a:schemeClr val="bg1"/>
                </a:solidFill>
                <a:latin typeface="Helvetica"/>
                <a:cs typeface="Helvetica"/>
              </a:rPr>
              <a:t>and cost-benefit tradeoffs</a:t>
            </a:r>
          </a:p>
          <a:p>
            <a:pPr algn="ctr"/>
            <a:endParaRPr lang="en-US" sz="280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algn="ctr"/>
            <a:r>
              <a:rPr lang="en-US" sz="5400" dirty="0" smtClean="0">
                <a:solidFill>
                  <a:schemeClr val="bg1"/>
                </a:solidFill>
                <a:latin typeface="Helvetica"/>
                <a:cs typeface="Helvetica"/>
              </a:rPr>
              <a:t>Cendri A. Hutcherson</a:t>
            </a:r>
            <a:r>
              <a:rPr lang="en-US" sz="5400" baseline="30000" dirty="0" smtClean="0">
                <a:solidFill>
                  <a:schemeClr val="bg1"/>
                </a:solidFill>
                <a:latin typeface="Helvetica"/>
                <a:cs typeface="Helvetica"/>
              </a:rPr>
              <a:t>1</a:t>
            </a:r>
            <a:r>
              <a:rPr lang="en-US" sz="5400" dirty="0" smtClean="0">
                <a:solidFill>
                  <a:schemeClr val="bg1"/>
                </a:solidFill>
                <a:latin typeface="Helvetica"/>
                <a:cs typeface="Helvetica"/>
              </a:rPr>
              <a:t> &amp; </a:t>
            </a:r>
            <a:r>
              <a:rPr lang="en-US" sz="5400" dirty="0" err="1" smtClean="0">
                <a:solidFill>
                  <a:schemeClr val="bg1"/>
                </a:solidFill>
                <a:latin typeface="Helvetica"/>
                <a:cs typeface="Helvetica"/>
              </a:rPr>
              <a:t>Yoel</a:t>
            </a:r>
            <a:r>
              <a:rPr lang="en-US" sz="5400" dirty="0" smtClean="0">
                <a:solidFill>
                  <a:schemeClr val="bg1"/>
                </a:solidFill>
                <a:latin typeface="Helvetica"/>
                <a:cs typeface="Helvetica"/>
              </a:rPr>
              <a:t> Inbar</a:t>
            </a:r>
            <a:r>
              <a:rPr lang="en-US" sz="5400" baseline="30000" dirty="0" smtClean="0">
                <a:solidFill>
                  <a:schemeClr val="bg1"/>
                </a:solidFill>
                <a:latin typeface="Helvetica"/>
                <a:cs typeface="Helvetica"/>
              </a:rPr>
              <a:t>1</a:t>
            </a:r>
          </a:p>
          <a:p>
            <a:pPr algn="ctr"/>
            <a:r>
              <a:rPr lang="en-US" sz="5400" baseline="30000" dirty="0" smtClean="0">
                <a:solidFill>
                  <a:schemeClr val="bg1"/>
                </a:solidFill>
                <a:latin typeface="Helvetica"/>
                <a:cs typeface="Helvetica"/>
              </a:rPr>
              <a:t>1</a:t>
            </a:r>
            <a:r>
              <a:rPr lang="en-US" sz="5400" dirty="0" smtClean="0">
                <a:solidFill>
                  <a:schemeClr val="bg1"/>
                </a:solidFill>
                <a:latin typeface="Helvetica"/>
                <a:cs typeface="Helvetica"/>
              </a:rPr>
              <a:t> Department of Psychology, University of Toronto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6"/>
          <a:srcRect r="75967"/>
          <a:stretch/>
        </p:blipFill>
        <p:spPr>
          <a:xfrm>
            <a:off x="28800537" y="-232009"/>
            <a:ext cx="2822282" cy="5486400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 rotWithShape="1">
          <a:blip r:embed="rId16"/>
          <a:srcRect r="75967"/>
          <a:stretch/>
        </p:blipFill>
        <p:spPr>
          <a:xfrm>
            <a:off x="626024" y="-232009"/>
            <a:ext cx="2822282" cy="5486400"/>
          </a:xfrm>
          <a:prstGeom prst="rect">
            <a:avLst/>
          </a:prstGeom>
        </p:spPr>
      </p:pic>
      <p:sp>
        <p:nvSpPr>
          <p:cNvPr id="181" name="TextBox 180"/>
          <p:cNvSpPr txBox="1"/>
          <p:nvPr/>
        </p:nvSpPr>
        <p:spPr>
          <a:xfrm>
            <a:off x="22223755" y="20157023"/>
            <a:ext cx="4467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Helvetica"/>
                <a:cs typeface="Helvetica"/>
              </a:rPr>
              <a:t>Unappealing Foods</a:t>
            </a:r>
          </a:p>
        </p:txBody>
      </p:sp>
      <p:pic>
        <p:nvPicPr>
          <p:cNvPr id="214" name="Picture 2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365405" y="23559790"/>
            <a:ext cx="4389120" cy="3657600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368461" y="20750334"/>
            <a:ext cx="4389120" cy="3657600"/>
          </a:xfrm>
          <a:prstGeom prst="rect">
            <a:avLst/>
          </a:prstGeom>
        </p:spPr>
      </p:pic>
      <p:grpSp>
        <p:nvGrpSpPr>
          <p:cNvPr id="222" name="Group 221"/>
          <p:cNvGrpSpPr/>
          <p:nvPr/>
        </p:nvGrpSpPr>
        <p:grpSpPr>
          <a:xfrm>
            <a:off x="23275991" y="23365767"/>
            <a:ext cx="3202190" cy="461665"/>
            <a:chOff x="18263338" y="23250631"/>
            <a:chExt cx="3202190" cy="461665"/>
          </a:xfrm>
        </p:grpSpPr>
        <p:sp>
          <p:nvSpPr>
            <p:cNvPr id="223" name="TextBox 222"/>
            <p:cNvSpPr txBox="1"/>
            <p:nvPr/>
          </p:nvSpPr>
          <p:spPr>
            <a:xfrm>
              <a:off x="18263338" y="23250631"/>
              <a:ext cx="52700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Helvetica"/>
                  <a:cs typeface="Helvetica"/>
                </a:rPr>
                <a:t>$1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18897829" y="23250631"/>
              <a:ext cx="52700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/>
                  <a:cs typeface="Helvetica"/>
                </a:rPr>
                <a:t>$5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19499281" y="23250631"/>
              <a:ext cx="69817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/>
                  <a:cs typeface="Helvetica"/>
                </a:rPr>
                <a:t>$10</a:t>
              </a: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20104076" y="23250631"/>
              <a:ext cx="69817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/>
                  <a:cs typeface="Helvetica"/>
                </a:rPr>
                <a:t>$15</a:t>
              </a: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20767350" y="23250631"/>
              <a:ext cx="69817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/>
                  <a:cs typeface="Helvetica"/>
                </a:rPr>
                <a:t>$25</a:t>
              </a:r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22575906" y="20866545"/>
            <a:ext cx="914400" cy="5476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35" name="Group 234"/>
          <p:cNvGrpSpPr/>
          <p:nvPr/>
        </p:nvGrpSpPr>
        <p:grpSpPr>
          <a:xfrm>
            <a:off x="16766157" y="20122744"/>
            <a:ext cx="4395168" cy="6560587"/>
            <a:chOff x="27201677" y="20172598"/>
            <a:chExt cx="4395168" cy="6560587"/>
          </a:xfrm>
        </p:grpSpPr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201677" y="20750334"/>
              <a:ext cx="4389120" cy="3657600"/>
            </a:xfrm>
            <a:prstGeom prst="rect">
              <a:avLst/>
            </a:prstGeom>
          </p:spPr>
        </p:pic>
        <p:sp>
          <p:nvSpPr>
            <p:cNvPr id="182" name="TextBox 181"/>
            <p:cNvSpPr txBox="1"/>
            <p:nvPr/>
          </p:nvSpPr>
          <p:spPr>
            <a:xfrm>
              <a:off x="27667689" y="20172598"/>
              <a:ext cx="39291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latin typeface="Helvetica"/>
                  <a:cs typeface="Helvetica"/>
                </a:rPr>
                <a:t>Appealing Foods</a:t>
              </a:r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28074136" y="26271520"/>
              <a:ext cx="3202190" cy="461665"/>
              <a:chOff x="18263338" y="23250631"/>
              <a:chExt cx="3202190" cy="461665"/>
            </a:xfrm>
          </p:grpSpPr>
          <p:sp>
            <p:nvSpPr>
              <p:cNvPr id="200" name="TextBox 199"/>
              <p:cNvSpPr txBox="1"/>
              <p:nvPr/>
            </p:nvSpPr>
            <p:spPr>
              <a:xfrm>
                <a:off x="18263338" y="23250631"/>
                <a:ext cx="52700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Helvetica"/>
                    <a:cs typeface="Helvetica"/>
                  </a:rPr>
                  <a:t>$1</a:t>
                </a: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18897829" y="23250631"/>
                <a:ext cx="52700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$5</a:t>
                </a: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9499281" y="23250631"/>
                <a:ext cx="69817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$10</a:t>
                </a: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20104076" y="23250631"/>
                <a:ext cx="69817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$15</a:t>
                </a: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20767350" y="23250631"/>
                <a:ext cx="69817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$25</a:t>
                </a:r>
              </a:p>
            </p:txBody>
          </p:sp>
        </p:grpSp>
        <p:grpSp>
          <p:nvGrpSpPr>
            <p:cNvPr id="206" name="Group 205"/>
            <p:cNvGrpSpPr/>
            <p:nvPr/>
          </p:nvGrpSpPr>
          <p:grpSpPr>
            <a:xfrm>
              <a:off x="28077368" y="23365767"/>
              <a:ext cx="3202190" cy="461665"/>
              <a:chOff x="18263338" y="23250631"/>
              <a:chExt cx="3202190" cy="461665"/>
            </a:xfrm>
          </p:grpSpPr>
          <p:sp>
            <p:nvSpPr>
              <p:cNvPr id="207" name="TextBox 206"/>
              <p:cNvSpPr txBox="1"/>
              <p:nvPr/>
            </p:nvSpPr>
            <p:spPr>
              <a:xfrm>
                <a:off x="18263338" y="23250631"/>
                <a:ext cx="52700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Helvetica"/>
                    <a:cs typeface="Helvetica"/>
                  </a:rPr>
                  <a:t>$1</a:t>
                </a: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18897829" y="23250631"/>
                <a:ext cx="52700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$5</a:t>
                </a:r>
              </a:p>
            </p:txBody>
          </p:sp>
          <p:sp>
            <p:nvSpPr>
              <p:cNvPr id="209" name="TextBox 208"/>
              <p:cNvSpPr txBox="1"/>
              <p:nvPr/>
            </p:nvSpPr>
            <p:spPr>
              <a:xfrm>
                <a:off x="19499281" y="23250631"/>
                <a:ext cx="69817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$10</a:t>
                </a: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20104076" y="23250631"/>
                <a:ext cx="69817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$15</a:t>
                </a: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20767350" y="23250631"/>
                <a:ext cx="69817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$25</a:t>
                </a:r>
              </a:p>
            </p:txBody>
          </p:sp>
        </p:grpSp>
        <p:sp>
          <p:nvSpPr>
            <p:cNvPr id="230" name="Rectangle 229"/>
            <p:cNvSpPr/>
            <p:nvPr/>
          </p:nvSpPr>
          <p:spPr>
            <a:xfrm>
              <a:off x="27680436" y="20867303"/>
              <a:ext cx="914400" cy="5476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27223236" y="23699403"/>
              <a:ext cx="914400" cy="5476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2" name="Rectangle 231"/>
          <p:cNvSpPr/>
          <p:nvPr/>
        </p:nvSpPr>
        <p:spPr>
          <a:xfrm>
            <a:off x="22366673" y="23674090"/>
            <a:ext cx="914400" cy="5476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36" name="Group 235"/>
          <p:cNvGrpSpPr/>
          <p:nvPr/>
        </p:nvGrpSpPr>
        <p:grpSpPr>
          <a:xfrm>
            <a:off x="27725998" y="20247345"/>
            <a:ext cx="4413037" cy="7046294"/>
            <a:chOff x="17388442" y="20207906"/>
            <a:chExt cx="4413037" cy="7046294"/>
          </a:xfrm>
        </p:grpSpPr>
        <p:sp>
          <p:nvSpPr>
            <p:cNvPr id="180" name="TextBox 179"/>
            <p:cNvSpPr txBox="1"/>
            <p:nvPr/>
          </p:nvSpPr>
          <p:spPr>
            <a:xfrm>
              <a:off x="18051398" y="20207906"/>
              <a:ext cx="30484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latin typeface="Helvetica"/>
                  <a:cs typeface="Helvetica"/>
                </a:rPr>
                <a:t>Taboo Foods</a:t>
              </a:r>
            </a:p>
          </p:txBody>
        </p:sp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7412359" y="20750334"/>
              <a:ext cx="4389120" cy="3657600"/>
            </a:xfrm>
            <a:prstGeom prst="rect">
              <a:avLst/>
            </a:prstGeom>
          </p:spPr>
        </p:pic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7388442" y="23596600"/>
              <a:ext cx="4389120" cy="3657600"/>
            </a:xfrm>
            <a:prstGeom prst="rect">
              <a:avLst/>
            </a:prstGeom>
          </p:spPr>
        </p:pic>
        <p:grpSp>
          <p:nvGrpSpPr>
            <p:cNvPr id="192" name="Group 191"/>
            <p:cNvGrpSpPr/>
            <p:nvPr/>
          </p:nvGrpSpPr>
          <p:grpSpPr>
            <a:xfrm>
              <a:off x="18231774" y="26271520"/>
              <a:ext cx="3202190" cy="461665"/>
              <a:chOff x="18263338" y="23250631"/>
              <a:chExt cx="3202190" cy="461665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18263338" y="23250631"/>
                <a:ext cx="52700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Helvetica"/>
                    <a:cs typeface="Helvetica"/>
                  </a:rPr>
                  <a:t>$1</a:t>
                </a: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8897829" y="23250631"/>
                <a:ext cx="52700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$5</a:t>
                </a:r>
              </a:p>
            </p:txBody>
          </p:sp>
          <p:sp>
            <p:nvSpPr>
              <p:cNvPr id="195" name="TextBox 194"/>
              <p:cNvSpPr txBox="1"/>
              <p:nvPr/>
            </p:nvSpPr>
            <p:spPr>
              <a:xfrm>
                <a:off x="19499281" y="23250631"/>
                <a:ext cx="69817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$10</a:t>
                </a:r>
              </a:p>
            </p:txBody>
          </p:sp>
          <p:sp>
            <p:nvSpPr>
              <p:cNvPr id="196" name="TextBox 195"/>
              <p:cNvSpPr txBox="1"/>
              <p:nvPr/>
            </p:nvSpPr>
            <p:spPr>
              <a:xfrm>
                <a:off x="20104076" y="23250631"/>
                <a:ext cx="69817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$15</a:t>
                </a:r>
              </a:p>
            </p:txBody>
          </p:sp>
          <p:sp>
            <p:nvSpPr>
              <p:cNvPr id="197" name="TextBox 196"/>
              <p:cNvSpPr txBox="1"/>
              <p:nvPr/>
            </p:nvSpPr>
            <p:spPr>
              <a:xfrm>
                <a:off x="20767350" y="23250631"/>
                <a:ext cx="69817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$25</a:t>
                </a:r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18263338" y="23365767"/>
              <a:ext cx="3202190" cy="461665"/>
              <a:chOff x="18263338" y="23250631"/>
              <a:chExt cx="3202190" cy="461665"/>
            </a:xfrm>
          </p:grpSpPr>
          <p:sp>
            <p:nvSpPr>
              <p:cNvPr id="186" name="TextBox 185"/>
              <p:cNvSpPr txBox="1"/>
              <p:nvPr/>
            </p:nvSpPr>
            <p:spPr>
              <a:xfrm>
                <a:off x="18263338" y="23250631"/>
                <a:ext cx="52700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Helvetica"/>
                    <a:cs typeface="Helvetica"/>
                  </a:rPr>
                  <a:t>$1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18897829" y="23250631"/>
                <a:ext cx="527007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$5</a:t>
                </a:r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19499281" y="23250631"/>
                <a:ext cx="69817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$10</a:t>
                </a: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20104076" y="23250631"/>
                <a:ext cx="69817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$15</a:t>
                </a: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20767350" y="23250631"/>
                <a:ext cx="69817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$25</a:t>
                </a:r>
              </a:p>
            </p:txBody>
          </p:sp>
        </p:grpSp>
        <p:sp>
          <p:nvSpPr>
            <p:cNvPr id="228" name="Rectangle 227"/>
            <p:cNvSpPr/>
            <p:nvPr/>
          </p:nvSpPr>
          <p:spPr>
            <a:xfrm>
              <a:off x="17477342" y="20867303"/>
              <a:ext cx="914400" cy="5476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17433816" y="23717669"/>
              <a:ext cx="914400" cy="5476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8" name="Rectangle 237"/>
          <p:cNvSpPr/>
          <p:nvPr/>
        </p:nvSpPr>
        <p:spPr>
          <a:xfrm>
            <a:off x="27587902" y="20974111"/>
            <a:ext cx="4456828" cy="3172306"/>
          </a:xfrm>
          <a:prstGeom prst="rect">
            <a:avLst/>
          </a:prstGeom>
          <a:noFill/>
          <a:ln w="1524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15268" y="36225174"/>
            <a:ext cx="15732321" cy="838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000000"/>
                </a:solidFill>
              </a:rPr>
              <a:t>DYNAMICS SUGGEST LATE VALUATION OF BENEFITS</a:t>
            </a:r>
            <a:endParaRPr lang="en-US" sz="4800" b="1" dirty="0" smtClean="0">
              <a:solidFill>
                <a:srgbClr val="000000"/>
              </a:solidFill>
            </a:endParaRPr>
          </a:p>
        </p:txBody>
      </p:sp>
      <p:pic>
        <p:nvPicPr>
          <p:cNvPr id="291" name="Picture 29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0790" y="28715385"/>
            <a:ext cx="4389120" cy="3657600"/>
          </a:xfrm>
          <a:prstGeom prst="rect">
            <a:avLst/>
          </a:prstGeom>
        </p:spPr>
      </p:pic>
      <p:sp>
        <p:nvSpPr>
          <p:cNvPr id="292" name="TextBox 291"/>
          <p:cNvSpPr txBox="1"/>
          <p:nvPr/>
        </p:nvSpPr>
        <p:spPr>
          <a:xfrm>
            <a:off x="1528008" y="27899844"/>
            <a:ext cx="39291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atin typeface="Helvetica"/>
                <a:cs typeface="Helvetica"/>
              </a:rPr>
              <a:t>Appealing Foods</a:t>
            </a:r>
          </a:p>
          <a:p>
            <a:pPr algn="ctr"/>
            <a:r>
              <a:rPr lang="en-US" sz="2800" b="1" dirty="0" smtClean="0">
                <a:latin typeface="Helvetica"/>
                <a:cs typeface="Helvetica"/>
              </a:rPr>
              <a:t>(All </a:t>
            </a:r>
            <a:r>
              <a:rPr lang="en-US" sz="2800" b="1" dirty="0" err="1" smtClean="0">
                <a:latin typeface="Helvetica"/>
                <a:cs typeface="Helvetica"/>
              </a:rPr>
              <a:t>Pps</a:t>
            </a:r>
            <a:r>
              <a:rPr lang="en-US" sz="2800" b="1" dirty="0" smtClean="0">
                <a:latin typeface="Helvetica"/>
                <a:cs typeface="Helvetica"/>
              </a:rPr>
              <a:t>)</a:t>
            </a:r>
          </a:p>
        </p:txBody>
      </p:sp>
      <p:pic>
        <p:nvPicPr>
          <p:cNvPr id="293" name="Picture 29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9274" y="32542174"/>
            <a:ext cx="4389120" cy="3657600"/>
          </a:xfrm>
          <a:prstGeom prst="rect">
            <a:avLst/>
          </a:prstGeom>
        </p:spPr>
      </p:pic>
      <p:sp>
        <p:nvSpPr>
          <p:cNvPr id="294" name="TextBox 293"/>
          <p:cNvSpPr txBox="1"/>
          <p:nvPr/>
        </p:nvSpPr>
        <p:spPr>
          <a:xfrm>
            <a:off x="1258629" y="31823001"/>
            <a:ext cx="44679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atin typeface="Helvetica"/>
                <a:cs typeface="Helvetica"/>
              </a:rPr>
              <a:t>Unappealing Foods</a:t>
            </a:r>
          </a:p>
          <a:p>
            <a:pPr algn="ctr"/>
            <a:r>
              <a:rPr lang="en-US" sz="2800" b="1" dirty="0" smtClean="0">
                <a:latin typeface="Helvetica"/>
                <a:cs typeface="Helvetica"/>
              </a:rPr>
              <a:t>(All </a:t>
            </a:r>
            <a:r>
              <a:rPr lang="en-US" sz="2800" b="1" dirty="0" err="1" smtClean="0">
                <a:latin typeface="Helvetica"/>
                <a:cs typeface="Helvetica"/>
              </a:rPr>
              <a:t>Pps</a:t>
            </a:r>
            <a:r>
              <a:rPr lang="en-US" sz="2800" b="1" dirty="0" smtClean="0">
                <a:latin typeface="Helvetica"/>
                <a:cs typeface="Helvetica"/>
              </a:rPr>
              <a:t>)</a:t>
            </a:r>
          </a:p>
        </p:txBody>
      </p:sp>
      <p:grpSp>
        <p:nvGrpSpPr>
          <p:cNvPr id="295" name="Group 294"/>
          <p:cNvGrpSpPr/>
          <p:nvPr/>
        </p:nvGrpSpPr>
        <p:grpSpPr>
          <a:xfrm>
            <a:off x="1722564" y="31336487"/>
            <a:ext cx="3202190" cy="461665"/>
            <a:chOff x="18263338" y="23250631"/>
            <a:chExt cx="3202190" cy="461665"/>
          </a:xfrm>
        </p:grpSpPr>
        <p:sp>
          <p:nvSpPr>
            <p:cNvPr id="296" name="TextBox 295"/>
            <p:cNvSpPr txBox="1"/>
            <p:nvPr/>
          </p:nvSpPr>
          <p:spPr>
            <a:xfrm>
              <a:off x="18263338" y="23250631"/>
              <a:ext cx="52700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Helvetica"/>
                  <a:cs typeface="Helvetica"/>
                </a:rPr>
                <a:t>$1</a:t>
              </a:r>
            </a:p>
          </p:txBody>
        </p:sp>
        <p:sp>
          <p:nvSpPr>
            <p:cNvPr id="297" name="TextBox 296"/>
            <p:cNvSpPr txBox="1"/>
            <p:nvPr/>
          </p:nvSpPr>
          <p:spPr>
            <a:xfrm>
              <a:off x="18897829" y="23250631"/>
              <a:ext cx="52700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/>
                  <a:cs typeface="Helvetica"/>
                </a:rPr>
                <a:t>$5</a:t>
              </a: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19499281" y="23250631"/>
              <a:ext cx="69817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/>
                  <a:cs typeface="Helvetica"/>
                </a:rPr>
                <a:t>$10</a:t>
              </a:r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20104076" y="23250631"/>
              <a:ext cx="69817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/>
                  <a:cs typeface="Helvetica"/>
                </a:rPr>
                <a:t>$15</a:t>
              </a:r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20767350" y="23250631"/>
              <a:ext cx="69817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/>
                  <a:cs typeface="Helvetica"/>
                </a:rPr>
                <a:t>$25</a:t>
              </a:r>
            </a:p>
          </p:txBody>
        </p:sp>
      </p:grpSp>
      <p:grpSp>
        <p:nvGrpSpPr>
          <p:cNvPr id="284" name="Group 283"/>
          <p:cNvGrpSpPr/>
          <p:nvPr/>
        </p:nvGrpSpPr>
        <p:grpSpPr>
          <a:xfrm>
            <a:off x="1769083" y="35165475"/>
            <a:ext cx="3202190" cy="461665"/>
            <a:chOff x="18263338" y="23250631"/>
            <a:chExt cx="3202190" cy="461665"/>
          </a:xfrm>
          <a:solidFill>
            <a:srgbClr val="FFFFFF"/>
          </a:solidFill>
        </p:grpSpPr>
        <p:sp>
          <p:nvSpPr>
            <p:cNvPr id="285" name="TextBox 284"/>
            <p:cNvSpPr txBox="1"/>
            <p:nvPr/>
          </p:nvSpPr>
          <p:spPr>
            <a:xfrm>
              <a:off x="18263338" y="23250631"/>
              <a:ext cx="527007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Helvetica"/>
                  <a:cs typeface="Helvetica"/>
                </a:rPr>
                <a:t>$1</a:t>
              </a: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18897829" y="23250631"/>
              <a:ext cx="527007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/>
                  <a:cs typeface="Helvetica"/>
                </a:rPr>
                <a:t>$5</a:t>
              </a:r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19499281" y="23250631"/>
              <a:ext cx="69817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/>
                  <a:cs typeface="Helvetica"/>
                </a:rPr>
                <a:t>$10</a:t>
              </a: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20104076" y="23250631"/>
              <a:ext cx="69817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/>
                  <a:cs typeface="Helvetica"/>
                </a:rPr>
                <a:t>$15</a:t>
              </a:r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20767350" y="23250631"/>
              <a:ext cx="69817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/>
                  <a:cs typeface="Helvetica"/>
                </a:rPr>
                <a:t>$25</a:t>
              </a:r>
            </a:p>
          </p:txBody>
        </p:sp>
      </p:grpSp>
      <p:sp>
        <p:nvSpPr>
          <p:cNvPr id="302" name="TextBox 301"/>
          <p:cNvSpPr txBox="1"/>
          <p:nvPr/>
        </p:nvSpPr>
        <p:spPr>
          <a:xfrm>
            <a:off x="6061709" y="27850465"/>
            <a:ext cx="10518801" cy="8325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"/>
                <a:cs typeface="Helvetica"/>
              </a:rPr>
              <a:t>22 </a:t>
            </a:r>
            <a:r>
              <a:rPr lang="en-US" sz="3200" dirty="0" err="1" smtClean="0">
                <a:latin typeface="Helvetica"/>
                <a:cs typeface="Helvetica"/>
              </a:rPr>
              <a:t>Pps</a:t>
            </a:r>
            <a:r>
              <a:rPr lang="en-US" sz="3200" dirty="0" smtClean="0">
                <a:latin typeface="Helvetica"/>
                <a:cs typeface="Helvetica"/>
              </a:rPr>
              <a:t> rejected 100% of unappealing (but non-taboo) foods for offers &lt; $16. We hypothesized that RTs in this range predict likelihood of acceptance for offers &gt; $16.</a:t>
            </a:r>
          </a:p>
          <a:p>
            <a:endParaRPr lang="en-US" sz="1100" dirty="0">
              <a:latin typeface="Helvetica"/>
              <a:cs typeface="Helvetica"/>
            </a:endParaRPr>
          </a:p>
          <a:p>
            <a:r>
              <a:rPr lang="en-US" sz="3200" dirty="0" smtClean="0">
                <a:latin typeface="Helvetica"/>
                <a:cs typeface="Helvetica"/>
              </a:rPr>
              <a:t>1. Calculate individual </a:t>
            </a:r>
            <a:r>
              <a:rPr lang="en-US" sz="3200" dirty="0" err="1" smtClean="0">
                <a:latin typeface="Helvetica"/>
                <a:cs typeface="Helvetica"/>
              </a:rPr>
              <a:t>Pp’s</a:t>
            </a:r>
            <a:r>
              <a:rPr lang="en-US" sz="3200" dirty="0" smtClean="0">
                <a:latin typeface="Helvetica"/>
                <a:cs typeface="Helvetica"/>
              </a:rPr>
              <a:t> sensitivity to $ for trials &lt; $16</a:t>
            </a:r>
          </a:p>
          <a:p>
            <a:pPr algn="ctr"/>
            <a:r>
              <a:rPr lang="en-US" sz="3200" dirty="0" smtClean="0">
                <a:latin typeface="Helvetica"/>
                <a:cs typeface="Helvetica"/>
              </a:rPr>
              <a:t>RT = </a:t>
            </a:r>
            <a:r>
              <a:rPr lang="en-US" sz="3200" i="1" dirty="0" smtClean="0">
                <a:latin typeface="Helvetica"/>
                <a:cs typeface="Helvetica"/>
              </a:rPr>
              <a:t>β</a:t>
            </a:r>
            <a:r>
              <a:rPr lang="en-US" sz="3200" baseline="-25000" dirty="0" smtClean="0">
                <a:latin typeface="Helvetica"/>
                <a:cs typeface="Helvetica"/>
              </a:rPr>
              <a:t>Money</a:t>
            </a:r>
            <a:r>
              <a:rPr lang="en-US" sz="3200" dirty="0" smtClean="0">
                <a:latin typeface="Helvetica"/>
                <a:cs typeface="Helvetica"/>
              </a:rPr>
              <a:t>*</a:t>
            </a:r>
            <a:r>
              <a:rPr lang="en-US" sz="3200" i="1" dirty="0" smtClean="0">
                <a:latin typeface="Helvetica"/>
                <a:cs typeface="Helvetica"/>
              </a:rPr>
              <a:t>Offer</a:t>
            </a:r>
            <a:r>
              <a:rPr lang="en-US" sz="3200" dirty="0" smtClean="0">
                <a:latin typeface="Helvetica"/>
                <a:cs typeface="Helvetica"/>
              </a:rPr>
              <a:t> + </a:t>
            </a:r>
            <a:r>
              <a:rPr lang="en-US" sz="3200" i="1" dirty="0" smtClean="0">
                <a:latin typeface="Helvetica"/>
                <a:cs typeface="Helvetica"/>
              </a:rPr>
              <a:t>β</a:t>
            </a:r>
            <a:r>
              <a:rPr lang="en-US" sz="3200" baseline="-25000" dirty="0" smtClean="0">
                <a:latin typeface="Helvetica"/>
                <a:cs typeface="Helvetica"/>
              </a:rPr>
              <a:t>0</a:t>
            </a:r>
            <a:r>
              <a:rPr lang="en-US" sz="3200" dirty="0" smtClean="0">
                <a:latin typeface="Helvetica"/>
                <a:cs typeface="Helvetica"/>
              </a:rPr>
              <a:t> + </a:t>
            </a:r>
            <a:r>
              <a:rPr lang="en-US" sz="3200" i="1" dirty="0" err="1" smtClean="0">
                <a:latin typeface="Helvetica"/>
                <a:cs typeface="Helvetica"/>
              </a:rPr>
              <a:t>ε</a:t>
            </a:r>
            <a:endParaRPr lang="en-US" sz="3200" i="1" dirty="0" smtClean="0">
              <a:latin typeface="Helvetica"/>
              <a:cs typeface="Helvetica"/>
            </a:endParaRPr>
          </a:p>
          <a:p>
            <a:r>
              <a:rPr lang="en-US" sz="3200" dirty="0" smtClean="0">
                <a:latin typeface="Helvetica"/>
                <a:cs typeface="Helvetica"/>
              </a:rPr>
              <a:t>2. Correlate </a:t>
            </a:r>
            <a:r>
              <a:rPr lang="en-US" sz="3200" dirty="0" smtClean="0">
                <a:latin typeface="Helvetica"/>
                <a:cs typeface="Helvetica"/>
              </a:rPr>
              <a:t>β</a:t>
            </a:r>
            <a:r>
              <a:rPr lang="en-US" sz="3200" baseline="-25000" dirty="0" smtClean="0">
                <a:latin typeface="Helvetica"/>
                <a:cs typeface="Helvetica"/>
              </a:rPr>
              <a:t>Money</a:t>
            </a:r>
            <a:r>
              <a:rPr lang="en-US" sz="3200" dirty="0" smtClean="0">
                <a:latin typeface="Helvetica"/>
                <a:cs typeface="Helvetica"/>
              </a:rPr>
              <a:t> with % acceptance for offers &gt; $16</a:t>
            </a:r>
          </a:p>
          <a:p>
            <a:endParaRPr lang="en-US" sz="3200" dirty="0">
              <a:latin typeface="Helvetica"/>
              <a:cs typeface="Helvetica"/>
            </a:endParaRPr>
          </a:p>
          <a:p>
            <a:endParaRPr lang="en-US" sz="3200" dirty="0" smtClean="0">
              <a:latin typeface="Helvetica"/>
              <a:cs typeface="Helvetica"/>
            </a:endParaRPr>
          </a:p>
          <a:p>
            <a:endParaRPr lang="en-US" sz="3200" dirty="0">
              <a:latin typeface="Helvetica"/>
              <a:cs typeface="Helvetica"/>
            </a:endParaRPr>
          </a:p>
          <a:p>
            <a:endParaRPr lang="en-US" sz="3200" dirty="0" smtClean="0">
              <a:latin typeface="Helvetica"/>
              <a:cs typeface="Helvetica"/>
            </a:endParaRPr>
          </a:p>
          <a:p>
            <a:endParaRPr lang="en-US" sz="3200" dirty="0">
              <a:latin typeface="Helvetica"/>
              <a:cs typeface="Helvetica"/>
            </a:endParaRPr>
          </a:p>
          <a:p>
            <a:endParaRPr lang="en-US" sz="3200" dirty="0" smtClean="0">
              <a:latin typeface="Helvetica"/>
              <a:cs typeface="Helvetica"/>
            </a:endParaRPr>
          </a:p>
          <a:p>
            <a:endParaRPr lang="en-US" sz="3200" dirty="0">
              <a:latin typeface="Helvetica"/>
              <a:cs typeface="Helvetica"/>
            </a:endParaRPr>
          </a:p>
          <a:p>
            <a:endParaRPr lang="en-US" sz="3200" dirty="0" smtClean="0">
              <a:latin typeface="Helvetica"/>
              <a:cs typeface="Helvetica"/>
            </a:endParaRPr>
          </a:p>
          <a:p>
            <a:endParaRPr lang="en-US" sz="1200" dirty="0" smtClean="0">
              <a:latin typeface="Helvetica"/>
              <a:cs typeface="Helvetica"/>
            </a:endParaRPr>
          </a:p>
          <a:p>
            <a:r>
              <a:rPr lang="en-US" sz="3200" dirty="0" smtClean="0">
                <a:latin typeface="Helvetica"/>
                <a:cs typeface="Helvetica"/>
              </a:rPr>
              <a:t>In non-taboo context, </a:t>
            </a:r>
            <a:r>
              <a:rPr lang="en-US" sz="3200" u="sng" dirty="0" smtClean="0">
                <a:latin typeface="Helvetica"/>
                <a:cs typeface="Helvetica"/>
              </a:rPr>
              <a:t>RTs reveal sensitive to money, even in subset of trials where choices do not vary</a:t>
            </a:r>
          </a:p>
        </p:txBody>
      </p:sp>
      <p:grpSp>
        <p:nvGrpSpPr>
          <p:cNvPr id="307" name="Group 306"/>
          <p:cNvGrpSpPr/>
          <p:nvPr/>
        </p:nvGrpSpPr>
        <p:grpSpPr>
          <a:xfrm>
            <a:off x="8006871" y="31061552"/>
            <a:ext cx="4917595" cy="4002323"/>
            <a:chOff x="8006871" y="31239352"/>
            <a:chExt cx="5053481" cy="4112918"/>
          </a:xfrm>
        </p:grpSpPr>
        <p:pic>
          <p:nvPicPr>
            <p:cNvPr id="303" name="Picture 302"/>
            <p:cNvPicPr>
              <a:picLocks noChangeAspect="1"/>
            </p:cNvPicPr>
            <p:nvPr/>
          </p:nvPicPr>
          <p:blipFill rotWithShape="1">
            <a:blip r:embed="rId24"/>
            <a:srcRect l="6959"/>
            <a:stretch/>
          </p:blipFill>
          <p:spPr>
            <a:xfrm>
              <a:off x="8418861" y="31239352"/>
              <a:ext cx="4641491" cy="3563325"/>
            </a:xfrm>
            <a:prstGeom prst="rect">
              <a:avLst/>
            </a:prstGeom>
          </p:spPr>
        </p:pic>
        <p:sp>
          <p:nvSpPr>
            <p:cNvPr id="304" name="TextBox 303"/>
            <p:cNvSpPr txBox="1"/>
            <p:nvPr/>
          </p:nvSpPr>
          <p:spPr>
            <a:xfrm rot="16200000">
              <a:off x="6965329" y="32610316"/>
              <a:ext cx="26063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latin typeface="Helvetica"/>
                  <a:cs typeface="Helvetica"/>
                </a:rPr>
                <a:t>% Acceptance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9258593" y="34829050"/>
              <a:ext cx="3575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latin typeface="Helvetica"/>
                  <a:cs typeface="Helvetica"/>
                </a:rPr>
                <a:t>Individual </a:t>
              </a:r>
              <a:r>
                <a:rPr lang="en-US" sz="2800" b="1" i="1" dirty="0" smtClean="0">
                  <a:latin typeface="Helvetica"/>
                  <a:cs typeface="Helvetica"/>
                </a:rPr>
                <a:t>β</a:t>
              </a:r>
              <a:r>
                <a:rPr lang="en-US" sz="2800" b="1" baseline="-25000" dirty="0" smtClean="0">
                  <a:latin typeface="Helvetica"/>
                  <a:cs typeface="Helvetica"/>
                </a:rPr>
                <a:t>Money</a:t>
              </a:r>
              <a:endParaRPr lang="en-US" sz="2800" b="1" dirty="0" smtClean="0">
                <a:latin typeface="Helvetica"/>
                <a:cs typeface="Helvetica"/>
              </a:endParaRPr>
            </a:p>
          </p:txBody>
        </p:sp>
        <p:sp>
          <p:nvSpPr>
            <p:cNvPr id="306" name="TextBox 305"/>
            <p:cNvSpPr txBox="1"/>
            <p:nvPr/>
          </p:nvSpPr>
          <p:spPr>
            <a:xfrm>
              <a:off x="9306823" y="31517974"/>
              <a:ext cx="12339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latin typeface="Helvetica"/>
                  <a:cs typeface="Helvetica"/>
                </a:rPr>
                <a:t>r</a:t>
              </a:r>
              <a:r>
                <a:rPr lang="en-US" sz="2400" dirty="0" smtClean="0">
                  <a:latin typeface="Helvetica"/>
                  <a:cs typeface="Helvetica"/>
                </a:rPr>
                <a:t> = .48</a:t>
              </a:r>
            </a:p>
            <a:p>
              <a:r>
                <a:rPr lang="en-US" sz="2400" i="1" dirty="0" smtClean="0">
                  <a:latin typeface="Helvetica"/>
                  <a:cs typeface="Helvetica"/>
                </a:rPr>
                <a:t>P</a:t>
              </a:r>
              <a:r>
                <a:rPr lang="en-US" sz="2400" dirty="0" smtClean="0">
                  <a:latin typeface="Helvetica"/>
                  <a:cs typeface="Helvetica"/>
                </a:rPr>
                <a:t> = .01</a:t>
              </a:r>
              <a:endParaRPr lang="en-US" sz="2400" i="1" dirty="0" smtClean="0">
                <a:latin typeface="Helvetica"/>
                <a:cs typeface="Helvetica"/>
              </a:endParaRPr>
            </a:p>
          </p:txBody>
        </p:sp>
      </p:grpSp>
      <p:sp>
        <p:nvSpPr>
          <p:cNvPr id="315" name="TextBox 314"/>
          <p:cNvSpPr txBox="1"/>
          <p:nvPr/>
        </p:nvSpPr>
        <p:spPr>
          <a:xfrm>
            <a:off x="16576376" y="35074335"/>
            <a:ext cx="1580366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"/>
                <a:cs typeface="Helvetica"/>
              </a:rPr>
              <a:t>Analysis of RTs indicates subtle but significant sensitivity to monetary offer, suggesting that religious </a:t>
            </a:r>
            <a:r>
              <a:rPr lang="en-US" sz="3200" dirty="0" err="1" smtClean="0">
                <a:latin typeface="Helvetica"/>
                <a:cs typeface="Helvetica"/>
              </a:rPr>
              <a:t>Pps</a:t>
            </a:r>
            <a:r>
              <a:rPr lang="en-US" sz="3200" dirty="0" smtClean="0">
                <a:latin typeface="Helvetica"/>
                <a:cs typeface="Helvetica"/>
              </a:rPr>
              <a:t> may be considering benefits even while consistently rejecting them.</a:t>
            </a:r>
          </a:p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567828" y="37063374"/>
            <a:ext cx="1580366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"/>
                <a:cs typeface="Helvetica"/>
              </a:rPr>
              <a:t>Mouse movements reveal that non-taboo decision values were shaped by several factors from early on. For taboo foods, only moral cleanness and money shaped movements, comparatively late in the trial.</a:t>
            </a:r>
          </a:p>
          <a:p>
            <a:endParaRPr lang="en-US" sz="1100" dirty="0">
              <a:latin typeface="Helvetica"/>
              <a:cs typeface="Helvetica"/>
            </a:endParaRPr>
          </a:p>
        </p:txBody>
      </p:sp>
      <p:grpSp>
        <p:nvGrpSpPr>
          <p:cNvPr id="320" name="Group 319"/>
          <p:cNvGrpSpPr/>
          <p:nvPr/>
        </p:nvGrpSpPr>
        <p:grpSpPr>
          <a:xfrm>
            <a:off x="27727905" y="13252514"/>
            <a:ext cx="4815633" cy="3997743"/>
            <a:chOff x="27829503" y="13531910"/>
            <a:chExt cx="4815633" cy="3997743"/>
          </a:xfrm>
        </p:grpSpPr>
        <p:grpSp>
          <p:nvGrpSpPr>
            <p:cNvPr id="36" name="Group 35"/>
            <p:cNvGrpSpPr/>
            <p:nvPr/>
          </p:nvGrpSpPr>
          <p:grpSpPr>
            <a:xfrm>
              <a:off x="27829503" y="13531910"/>
              <a:ext cx="4815633" cy="3997743"/>
              <a:chOff x="2372860" y="2050517"/>
              <a:chExt cx="5174548" cy="4295695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25"/>
              <a:srcRect l="44579" t="21489" r="11990" b="26078"/>
              <a:stretch/>
            </p:blipFill>
            <p:spPr>
              <a:xfrm flipH="1">
                <a:off x="3230099" y="2050517"/>
                <a:ext cx="3140420" cy="4282103"/>
              </a:xfrm>
              <a:prstGeom prst="rect">
                <a:avLst/>
              </a:prstGeom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4034316" y="5850139"/>
                <a:ext cx="3513092" cy="496073"/>
                <a:chOff x="3695700" y="5396342"/>
                <a:chExt cx="3513092" cy="496073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3695700" y="5396342"/>
                  <a:ext cx="3513092" cy="496073"/>
                  <a:chOff x="3695700" y="5396342"/>
                  <a:chExt cx="3513092" cy="496073"/>
                </a:xfrm>
              </p:grpSpPr>
              <p:sp>
                <p:nvSpPr>
                  <p:cNvPr id="58" name="Oval 57"/>
                  <p:cNvSpPr/>
                  <p:nvPr/>
                </p:nvSpPr>
                <p:spPr>
                  <a:xfrm>
                    <a:off x="3695700" y="5567158"/>
                    <a:ext cx="276999" cy="276999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894038" y="5396342"/>
                    <a:ext cx="3314754" cy="4960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2400" dirty="0" smtClean="0">
                        <a:latin typeface="Helvetica"/>
                        <a:cs typeface="Helvetica"/>
                      </a:rPr>
                      <a:t>Heading at time t = 1</a:t>
                    </a:r>
                    <a:endParaRPr lang="en-US" sz="2400" dirty="0">
                      <a:latin typeface="Helvetica"/>
                      <a:cs typeface="Helvetica"/>
                    </a:endParaRPr>
                  </a:p>
                </p:txBody>
              </p:sp>
            </p:grpSp>
            <p:sp>
              <p:nvSpPr>
                <p:cNvPr id="54" name="Oval 53"/>
                <p:cNvSpPr>
                  <a:spLocks noChangeAspect="1"/>
                </p:cNvSpPr>
                <p:nvPr/>
              </p:nvSpPr>
              <p:spPr>
                <a:xfrm>
                  <a:off x="3771905" y="5656063"/>
                  <a:ext cx="121540" cy="1215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2755901" y="3981590"/>
                <a:ext cx="4506654" cy="1107101"/>
                <a:chOff x="2984500" y="4547269"/>
                <a:chExt cx="4506654" cy="1107101"/>
              </a:xfrm>
            </p:grpSpPr>
            <p:grpSp>
              <p:nvGrpSpPr>
                <p:cNvPr id="47" name="Group 46"/>
                <p:cNvGrpSpPr/>
                <p:nvPr/>
              </p:nvGrpSpPr>
              <p:grpSpPr>
                <a:xfrm>
                  <a:off x="2984500" y="4547269"/>
                  <a:ext cx="4506654" cy="1107101"/>
                  <a:chOff x="2984500" y="4547269"/>
                  <a:chExt cx="4506654" cy="1107101"/>
                </a:xfrm>
              </p:grpSpPr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2984500" y="4547269"/>
                    <a:ext cx="988199" cy="1107101"/>
                    <a:chOff x="2984500" y="4547269"/>
                    <a:chExt cx="988199" cy="1107101"/>
                  </a:xfrm>
                </p:grpSpPr>
                <p:cxnSp>
                  <p:nvCxnSpPr>
                    <p:cNvPr id="51" name="Straight Arrow Connector 50"/>
                    <p:cNvCxnSpPr/>
                    <p:nvPr/>
                  </p:nvCxnSpPr>
                  <p:spPr>
                    <a:xfrm flipH="1" flipV="1">
                      <a:off x="2984500" y="4547269"/>
                      <a:ext cx="762000" cy="855502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" name="Oval 51"/>
                    <p:cNvSpPr/>
                    <p:nvPr/>
                  </p:nvSpPr>
                  <p:spPr>
                    <a:xfrm>
                      <a:off x="3695700" y="5377371"/>
                      <a:ext cx="276999" cy="27699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4047902" y="5156565"/>
                    <a:ext cx="3443252" cy="4960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 smtClean="0">
                        <a:latin typeface="Helvetica"/>
                        <a:cs typeface="Helvetica"/>
                      </a:rPr>
                      <a:t>Heading at time t = </a:t>
                    </a:r>
                    <a:r>
                      <a:rPr lang="en-US" sz="2400" dirty="0">
                        <a:latin typeface="Helvetica"/>
                        <a:cs typeface="Helvetica"/>
                      </a:rPr>
                      <a:t>3</a:t>
                    </a:r>
                    <a:r>
                      <a:rPr lang="en-US" sz="2400" dirty="0" smtClean="0">
                        <a:latin typeface="Helvetica"/>
                        <a:cs typeface="Helvetica"/>
                      </a:rPr>
                      <a:t>0</a:t>
                    </a:r>
                    <a:endParaRPr lang="en-US" sz="2400" dirty="0">
                      <a:latin typeface="Helvetica"/>
                      <a:cs typeface="Helvetica"/>
                    </a:endParaRPr>
                  </a:p>
                </p:txBody>
              </p:sp>
            </p:grpSp>
            <p:sp>
              <p:nvSpPr>
                <p:cNvPr id="48" name="Oval 47"/>
                <p:cNvSpPr>
                  <a:spLocks noChangeAspect="1"/>
                </p:cNvSpPr>
                <p:nvPr/>
              </p:nvSpPr>
              <p:spPr>
                <a:xfrm>
                  <a:off x="3771905" y="5466276"/>
                  <a:ext cx="121540" cy="1215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2372860" y="2658225"/>
                <a:ext cx="3443252" cy="1108342"/>
                <a:chOff x="1378729" y="4546028"/>
                <a:chExt cx="3443252" cy="1108342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1378729" y="4546028"/>
                  <a:ext cx="3443252" cy="1108342"/>
                  <a:chOff x="1378729" y="4546028"/>
                  <a:chExt cx="3443252" cy="1108342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3695700" y="5322691"/>
                    <a:ext cx="1126281" cy="331679"/>
                    <a:chOff x="3695700" y="5322691"/>
                    <a:chExt cx="1126281" cy="331679"/>
                  </a:xfrm>
                </p:grpSpPr>
                <p:cxnSp>
                  <p:nvCxnSpPr>
                    <p:cNvPr id="45" name="Straight Arrow Connector 44"/>
                    <p:cNvCxnSpPr>
                      <a:stCxn id="46" idx="6"/>
                    </p:cNvCxnSpPr>
                    <p:nvPr/>
                  </p:nvCxnSpPr>
                  <p:spPr>
                    <a:xfrm flipV="1">
                      <a:off x="3972698" y="5322691"/>
                      <a:ext cx="849283" cy="193181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6" name="Oval 45"/>
                    <p:cNvSpPr/>
                    <p:nvPr/>
                  </p:nvSpPr>
                  <p:spPr>
                    <a:xfrm>
                      <a:off x="3695700" y="5377371"/>
                      <a:ext cx="276999" cy="27699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1378729" y="4546028"/>
                    <a:ext cx="3443252" cy="4960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 smtClean="0">
                        <a:latin typeface="Helvetica"/>
                        <a:cs typeface="Helvetica"/>
                      </a:rPr>
                      <a:t>Heading at time t = 60</a:t>
                    </a:r>
                    <a:endParaRPr lang="en-US" sz="2400" dirty="0">
                      <a:latin typeface="Helvetica"/>
                      <a:cs typeface="Helvetica"/>
                    </a:endParaRPr>
                  </a:p>
                </p:txBody>
              </p:sp>
            </p:grpSp>
            <p:sp>
              <p:nvSpPr>
                <p:cNvPr id="42" name="Oval 41"/>
                <p:cNvSpPr>
                  <a:spLocks noChangeAspect="1"/>
                </p:cNvSpPr>
                <p:nvPr/>
              </p:nvSpPr>
              <p:spPr>
                <a:xfrm>
                  <a:off x="3771905" y="5466276"/>
                  <a:ext cx="121540" cy="1215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</p:grpSp>
        <p:sp>
          <p:nvSpPr>
            <p:cNvPr id="317" name="Oval 316"/>
            <p:cNvSpPr>
              <a:spLocks noChangeAspect="1"/>
            </p:cNvSpPr>
            <p:nvPr/>
          </p:nvSpPr>
          <p:spPr>
            <a:xfrm>
              <a:off x="29442790" y="16991787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29398472" y="16288966"/>
              <a:ext cx="32466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Initial Choice 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(1</a:t>
              </a:r>
              <a:r>
                <a:rPr lang="en-US" sz="1600" baseline="30000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st</a:t>
              </a:r>
              <a:r>
                <a:rPr lang="en-US" sz="1600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 deviation from initial heading)</a:t>
              </a:r>
              <a:endParaRPr lang="en-US" sz="1600" dirty="0">
                <a:solidFill>
                  <a:srgbClr val="FF0000"/>
                </a:solidFill>
                <a:latin typeface="Helvetica"/>
                <a:cs typeface="Helvetica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1200325" y="38480910"/>
            <a:ext cx="14214856" cy="5221827"/>
            <a:chOff x="1200325" y="37999860"/>
            <a:chExt cx="14214856" cy="5221827"/>
          </a:xfrm>
        </p:grpSpPr>
        <p:sp>
          <p:nvSpPr>
            <p:cNvPr id="324" name="TextBox 323"/>
            <p:cNvSpPr txBox="1"/>
            <p:nvPr/>
          </p:nvSpPr>
          <p:spPr>
            <a:xfrm>
              <a:off x="2354646" y="38145750"/>
              <a:ext cx="20644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Avenir Book"/>
                  <a:cs typeface="Avenir Book"/>
                </a:rPr>
                <a:t> </a:t>
              </a:r>
            </a:p>
            <a:p>
              <a:pPr algn="ctr"/>
              <a:r>
                <a:rPr lang="en-US" sz="2800" dirty="0" err="1" smtClean="0">
                  <a:latin typeface="Avenir Book"/>
                  <a:cs typeface="Avenir Book"/>
                </a:rPr>
                <a:t>Init.</a:t>
              </a:r>
              <a:r>
                <a:rPr lang="en-US" sz="2800" dirty="0" smtClean="0">
                  <a:latin typeface="Avenir Book"/>
                  <a:cs typeface="Avenir Book"/>
                </a:rPr>
                <a:t> </a:t>
              </a:r>
              <a:r>
                <a:rPr lang="en-US" sz="2800" dirty="0" smtClean="0">
                  <a:latin typeface="Avenir Book"/>
                  <a:cs typeface="Avenir Book"/>
                </a:rPr>
                <a:t>RT</a:t>
              </a:r>
              <a:endParaRPr lang="en-US" sz="2800" dirty="0" smtClean="0">
                <a:latin typeface="Avenir Book"/>
                <a:cs typeface="Avenir Book"/>
              </a:endParaRPr>
            </a:p>
          </p:txBody>
        </p:sp>
        <p:grpSp>
          <p:nvGrpSpPr>
            <p:cNvPr id="344" name="Group 343"/>
            <p:cNvGrpSpPr/>
            <p:nvPr/>
          </p:nvGrpSpPr>
          <p:grpSpPr>
            <a:xfrm>
              <a:off x="1200325" y="38187981"/>
              <a:ext cx="13781883" cy="5033706"/>
              <a:chOff x="776708" y="38187980"/>
              <a:chExt cx="14614925" cy="5337967"/>
            </a:xfrm>
          </p:grpSpPr>
          <p:grpSp>
            <p:nvGrpSpPr>
              <p:cNvPr id="301" name="Group 300"/>
              <p:cNvGrpSpPr/>
              <p:nvPr/>
            </p:nvGrpSpPr>
            <p:grpSpPr>
              <a:xfrm>
                <a:off x="776708" y="38187980"/>
                <a:ext cx="14614925" cy="5337967"/>
                <a:chOff x="178609" y="37579225"/>
                <a:chExt cx="16010597" cy="5847723"/>
              </a:xfrm>
            </p:grpSpPr>
            <p:pic>
              <p:nvPicPr>
                <p:cNvPr id="265" name="Picture 264"/>
                <p:cNvPicPr>
                  <a:picLocks noChangeAspect="1"/>
                </p:cNvPicPr>
                <p:nvPr/>
              </p:nvPicPr>
              <p:blipFill rotWithShape="1">
                <a:blip r:embed="rId26"/>
                <a:srcRect l="11102"/>
                <a:stretch/>
              </p:blipFill>
              <p:spPr>
                <a:xfrm>
                  <a:off x="1179248" y="38327220"/>
                  <a:ext cx="5633303" cy="5069434"/>
                </a:xfrm>
                <a:prstGeom prst="rect">
                  <a:avLst/>
                </a:prstGeom>
              </p:spPr>
            </p:pic>
            <p:grpSp>
              <p:nvGrpSpPr>
                <p:cNvPr id="266" name="Group 265"/>
                <p:cNvGrpSpPr/>
                <p:nvPr/>
              </p:nvGrpSpPr>
              <p:grpSpPr>
                <a:xfrm>
                  <a:off x="3578480" y="37579225"/>
                  <a:ext cx="2261599" cy="4514409"/>
                  <a:chOff x="3340203" y="1124391"/>
                  <a:chExt cx="2261599" cy="4514409"/>
                </a:xfrm>
              </p:grpSpPr>
              <p:cxnSp>
                <p:nvCxnSpPr>
                  <p:cNvPr id="272" name="Straight Connector 271"/>
                  <p:cNvCxnSpPr/>
                  <p:nvPr/>
                </p:nvCxnSpPr>
                <p:spPr>
                  <a:xfrm flipV="1">
                    <a:off x="4457700" y="2146300"/>
                    <a:ext cx="0" cy="3492500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3" name="TextBox 272"/>
                  <p:cNvSpPr txBox="1"/>
                  <p:nvPr/>
                </p:nvSpPr>
                <p:spPr>
                  <a:xfrm>
                    <a:off x="3340203" y="1124391"/>
                    <a:ext cx="2261599" cy="1045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 smtClean="0">
                        <a:latin typeface="Avenir Book"/>
                        <a:cs typeface="Avenir Book"/>
                      </a:rPr>
                      <a:t> </a:t>
                    </a:r>
                  </a:p>
                  <a:p>
                    <a:pPr algn="ctr"/>
                    <a:r>
                      <a:rPr lang="en-US" sz="2800" dirty="0" smtClean="0">
                        <a:latin typeface="Avenir Book"/>
                        <a:cs typeface="Avenir Book"/>
                      </a:rPr>
                      <a:t>Final </a:t>
                    </a:r>
                    <a:r>
                      <a:rPr lang="en-US" sz="2800" dirty="0" smtClean="0">
                        <a:latin typeface="Avenir Book"/>
                        <a:cs typeface="Avenir Book"/>
                      </a:rPr>
                      <a:t>RT</a:t>
                    </a:r>
                    <a:endParaRPr lang="en-US" sz="2800" dirty="0" smtClean="0">
                      <a:latin typeface="Avenir Book"/>
                      <a:cs typeface="Avenir Book"/>
                    </a:endParaRPr>
                  </a:p>
                </p:txBody>
              </p:sp>
            </p:grpSp>
            <p:sp>
              <p:nvSpPr>
                <p:cNvPr id="267" name="TextBox 266"/>
                <p:cNvSpPr txBox="1"/>
                <p:nvPr/>
              </p:nvSpPr>
              <p:spPr>
                <a:xfrm>
                  <a:off x="6302304" y="39392003"/>
                  <a:ext cx="1236439" cy="573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rgbClr val="FF6600"/>
                      </a:solidFill>
                      <a:latin typeface="Avenir Book"/>
                      <a:cs typeface="Avenir Book"/>
                    </a:rPr>
                    <a:t>Liking</a:t>
                  </a:r>
                </a:p>
              </p:txBody>
            </p:sp>
            <p:sp>
              <p:nvSpPr>
                <p:cNvPr id="268" name="TextBox 267"/>
                <p:cNvSpPr txBox="1"/>
                <p:nvPr/>
              </p:nvSpPr>
              <p:spPr>
                <a:xfrm>
                  <a:off x="6302304" y="40052404"/>
                  <a:ext cx="1412670" cy="573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rgbClr val="F5BE33"/>
                      </a:solidFill>
                      <a:latin typeface="Avenir Book"/>
                      <a:cs typeface="Avenir Book"/>
                    </a:rPr>
                    <a:t>Money</a:t>
                  </a:r>
                </a:p>
              </p:txBody>
            </p:sp>
            <p:sp>
              <p:nvSpPr>
                <p:cNvPr id="269" name="TextBox 268"/>
                <p:cNvSpPr txBox="1"/>
                <p:nvPr/>
              </p:nvSpPr>
              <p:spPr>
                <a:xfrm>
                  <a:off x="6377313" y="41231656"/>
                  <a:ext cx="1717123" cy="573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rgbClr val="6BE3FA"/>
                      </a:solidFill>
                      <a:latin typeface="Avenir Book"/>
                      <a:cs typeface="Avenir Book"/>
                    </a:rPr>
                    <a:t>Quantity</a:t>
                  </a:r>
                </a:p>
              </p:txBody>
            </p:sp>
            <p:sp>
              <p:nvSpPr>
                <p:cNvPr id="270" name="TextBox 269"/>
                <p:cNvSpPr txBox="1"/>
                <p:nvPr/>
              </p:nvSpPr>
              <p:spPr>
                <a:xfrm>
                  <a:off x="6365763" y="41740115"/>
                  <a:ext cx="2583683" cy="573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rgbClr val="1F25B5"/>
                      </a:solidFill>
                      <a:latin typeface="Avenir Book"/>
                      <a:cs typeface="Avenir Book"/>
                    </a:rPr>
                    <a:t>Moral disgust</a:t>
                  </a:r>
                </a:p>
              </p:txBody>
            </p:sp>
            <p:sp>
              <p:nvSpPr>
                <p:cNvPr id="271" name="TextBox 270"/>
                <p:cNvSpPr txBox="1"/>
                <p:nvPr/>
              </p:nvSpPr>
              <p:spPr>
                <a:xfrm rot="16200000">
                  <a:off x="-1154183" y="39854941"/>
                  <a:ext cx="3630964" cy="9653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 dirty="0" smtClean="0">
                      <a:latin typeface="Arial"/>
                      <a:cs typeface="Arial"/>
                    </a:rPr>
                    <a:t>Moment-by-moment</a:t>
                  </a:r>
                </a:p>
                <a:p>
                  <a:pPr algn="ctr"/>
                  <a:r>
                    <a:rPr lang="en-US" sz="2400" b="1" dirty="0" smtClean="0">
                      <a:latin typeface="Arial"/>
                      <a:cs typeface="Arial"/>
                    </a:rPr>
                    <a:t>Effect on </a:t>
                  </a:r>
                  <a:r>
                    <a:rPr lang="en-US" sz="2400" b="1" dirty="0" smtClean="0">
                      <a:latin typeface="Arial"/>
                      <a:cs typeface="Arial"/>
                    </a:rPr>
                    <a:t>Heading</a:t>
                  </a:r>
                  <a:endParaRPr lang="en-US" sz="2400" b="1" dirty="0" smtClean="0">
                    <a:latin typeface="Arial"/>
                    <a:cs typeface="Arial"/>
                  </a:endParaRPr>
                </a:p>
              </p:txBody>
            </p:sp>
            <p:pic>
              <p:nvPicPr>
                <p:cNvPr id="275" name="Picture 274"/>
                <p:cNvPicPr>
                  <a:picLocks noChangeAspect="1"/>
                </p:cNvPicPr>
                <p:nvPr/>
              </p:nvPicPr>
              <p:blipFill rotWithShape="1">
                <a:blip r:embed="rId27"/>
                <a:srcRect l="11194"/>
                <a:stretch/>
              </p:blipFill>
              <p:spPr>
                <a:xfrm>
                  <a:off x="10561745" y="38357514"/>
                  <a:ext cx="5627461" cy="5069434"/>
                </a:xfrm>
                <a:prstGeom prst="rect">
                  <a:avLst/>
                </a:prstGeom>
              </p:spPr>
            </p:pic>
            <p:grpSp>
              <p:nvGrpSpPr>
                <p:cNvPr id="276" name="Group 275"/>
                <p:cNvGrpSpPr/>
                <p:nvPr/>
              </p:nvGrpSpPr>
              <p:grpSpPr>
                <a:xfrm>
                  <a:off x="13274889" y="37604845"/>
                  <a:ext cx="1607168" cy="4514409"/>
                  <a:chOff x="3654115" y="1124391"/>
                  <a:chExt cx="1607168" cy="4514409"/>
                </a:xfrm>
              </p:grpSpPr>
              <p:cxnSp>
                <p:nvCxnSpPr>
                  <p:cNvPr id="281" name="Straight Connector 280"/>
                  <p:cNvCxnSpPr/>
                  <p:nvPr/>
                </p:nvCxnSpPr>
                <p:spPr>
                  <a:xfrm flipV="1">
                    <a:off x="4457700" y="2146300"/>
                    <a:ext cx="0" cy="3492500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2" name="TextBox 281"/>
                  <p:cNvSpPr txBox="1"/>
                  <p:nvPr/>
                </p:nvSpPr>
                <p:spPr>
                  <a:xfrm>
                    <a:off x="3654115" y="1124391"/>
                    <a:ext cx="1607168" cy="10452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endParaRPr lang="en-US" sz="2800" dirty="0" smtClean="0">
                      <a:latin typeface="Avenir Book"/>
                      <a:cs typeface="Avenir Book"/>
                    </a:endParaRPr>
                  </a:p>
                  <a:p>
                    <a:pPr algn="ctr"/>
                    <a:r>
                      <a:rPr lang="en-US" sz="2800" dirty="0" smtClean="0">
                        <a:latin typeface="Avenir Book"/>
                        <a:cs typeface="Avenir Book"/>
                      </a:rPr>
                      <a:t>Final RT</a:t>
                    </a:r>
                    <a:endParaRPr lang="en-US" sz="2800" dirty="0" smtClean="0">
                      <a:latin typeface="Avenir Book"/>
                      <a:cs typeface="Avenir Book"/>
                    </a:endParaRPr>
                  </a:p>
                </p:txBody>
              </p:sp>
            </p:grpSp>
            <p:sp>
              <p:nvSpPr>
                <p:cNvPr id="277" name="TextBox 276"/>
                <p:cNvSpPr txBox="1"/>
                <p:nvPr/>
              </p:nvSpPr>
              <p:spPr>
                <a:xfrm>
                  <a:off x="13589391" y="39378100"/>
                  <a:ext cx="34408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>
                      <a:latin typeface="Avenir Book"/>
                      <a:cs typeface="Avenir Book"/>
                    </a:rPr>
                    <a:t>*</a:t>
                  </a:r>
                </a:p>
              </p:txBody>
            </p:sp>
            <p:sp>
              <p:nvSpPr>
                <p:cNvPr id="278" name="TextBox 277"/>
                <p:cNvSpPr txBox="1"/>
                <p:nvPr/>
              </p:nvSpPr>
              <p:spPr>
                <a:xfrm>
                  <a:off x="13195384" y="41426215"/>
                  <a:ext cx="1074695" cy="573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 smtClean="0">
                      <a:latin typeface="Avenir Book"/>
                      <a:cs typeface="Avenir Book"/>
                    </a:rPr>
                    <a:t>**</a:t>
                  </a:r>
                </a:p>
              </p:txBody>
            </p:sp>
            <p:sp>
              <p:nvSpPr>
                <p:cNvPr id="279" name="TextBox 278"/>
                <p:cNvSpPr txBox="1"/>
                <p:nvPr/>
              </p:nvSpPr>
              <p:spPr>
                <a:xfrm>
                  <a:off x="5785786" y="42822440"/>
                  <a:ext cx="6247176" cy="5363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>
                      <a:latin typeface="Avenir Book"/>
                      <a:cs typeface="Avenir Book"/>
                    </a:rPr>
                    <a:t>*</a:t>
                  </a:r>
                  <a:r>
                    <a:rPr lang="en-US" sz="2000" dirty="0" smtClean="0">
                      <a:latin typeface="Avenir Book"/>
                      <a:cs typeface="Avenir Book"/>
                    </a:rPr>
                    <a:t> </a:t>
                  </a:r>
                  <a:r>
                    <a:rPr lang="en-US" sz="2000" i="1" dirty="0" smtClean="0">
                      <a:latin typeface="Avenir Book"/>
                      <a:cs typeface="Avenir Book"/>
                    </a:rPr>
                    <a:t>P </a:t>
                  </a:r>
                  <a:r>
                    <a:rPr lang="en-US" sz="2000" i="1" dirty="0" smtClean="0">
                      <a:latin typeface="Avenir Book"/>
                      <a:cs typeface="Avenir Book"/>
                    </a:rPr>
                    <a:t>&lt; </a:t>
                  </a:r>
                  <a:r>
                    <a:rPr lang="en-US" sz="2000" dirty="0" smtClean="0">
                      <a:latin typeface="Avenir Book"/>
                      <a:cs typeface="Avenir Book"/>
                    </a:rPr>
                    <a:t>.</a:t>
                  </a:r>
                  <a:r>
                    <a:rPr lang="en-US" sz="2000" dirty="0" smtClean="0">
                      <a:latin typeface="Avenir Book"/>
                      <a:cs typeface="Avenir Book"/>
                    </a:rPr>
                    <a:t>05 </a:t>
                  </a:r>
                  <a:r>
                    <a:rPr lang="en-US" sz="2400" dirty="0" smtClean="0">
                      <a:latin typeface="Avenir Book"/>
                      <a:cs typeface="Avenir Book"/>
                    </a:rPr>
                    <a:t>*</a:t>
                  </a:r>
                  <a:r>
                    <a:rPr lang="en-US" sz="2400" dirty="0" smtClean="0">
                      <a:latin typeface="Avenir Book"/>
                      <a:cs typeface="Avenir Book"/>
                    </a:rPr>
                    <a:t>* </a:t>
                  </a:r>
                  <a:r>
                    <a:rPr lang="en-US" sz="2000" dirty="0" smtClean="0">
                      <a:latin typeface="Avenir Book"/>
                      <a:cs typeface="Avenir Book"/>
                    </a:rPr>
                    <a:t>P &lt; .001 </a:t>
                  </a:r>
                  <a:r>
                    <a:rPr lang="en-US" sz="2000" dirty="0" smtClean="0">
                      <a:latin typeface="Avenir Book"/>
                      <a:cs typeface="Avenir Book"/>
                    </a:rPr>
                    <a:t>(</a:t>
                  </a:r>
                  <a:r>
                    <a:rPr lang="en-US" sz="2000" dirty="0" smtClean="0">
                      <a:latin typeface="Avenir Book"/>
                      <a:cs typeface="Avenir Book"/>
                    </a:rPr>
                    <a:t>permutation corrected)</a:t>
                  </a:r>
                  <a:endParaRPr lang="en-US" sz="2000" dirty="0" smtClean="0">
                    <a:latin typeface="Avenir Book"/>
                    <a:cs typeface="Avenir Book"/>
                  </a:endParaRPr>
                </a:p>
              </p:txBody>
            </p:sp>
          </p:grpSp>
          <p:cxnSp>
            <p:nvCxnSpPr>
              <p:cNvPr id="323" name="Straight Connector 322"/>
              <p:cNvCxnSpPr/>
              <p:nvPr/>
            </p:nvCxnSpPr>
            <p:spPr>
              <a:xfrm flipV="1">
                <a:off x="3217793" y="39099857"/>
                <a:ext cx="0" cy="318805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 flipV="1">
                <a:off x="11716991" y="39146215"/>
                <a:ext cx="0" cy="318805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6" name="TextBox 325"/>
            <p:cNvSpPr txBox="1"/>
            <p:nvPr/>
          </p:nvSpPr>
          <p:spPr>
            <a:xfrm>
              <a:off x="11085267" y="38196550"/>
              <a:ext cx="13053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dirty="0" smtClean="0">
                <a:latin typeface="Avenir Book"/>
                <a:cs typeface="Avenir Book"/>
              </a:endParaRPr>
            </a:p>
            <a:p>
              <a:pPr algn="ctr"/>
              <a:r>
                <a:rPr lang="en-US" sz="2800" dirty="0" err="1" smtClean="0">
                  <a:latin typeface="Avenir Book"/>
                  <a:cs typeface="Avenir Book"/>
                </a:rPr>
                <a:t>Init.</a:t>
              </a:r>
              <a:r>
                <a:rPr lang="en-US" sz="2800" dirty="0" smtClean="0">
                  <a:latin typeface="Avenir Book"/>
                  <a:cs typeface="Avenir Book"/>
                </a:rPr>
                <a:t> RT</a:t>
              </a:r>
              <a:endParaRPr lang="en-US" sz="2800" dirty="0" smtClean="0">
                <a:latin typeface="Avenir Book"/>
                <a:cs typeface="Avenir Book"/>
              </a:endParaRPr>
            </a:p>
          </p:txBody>
        </p:sp>
        <p:sp>
          <p:nvSpPr>
            <p:cNvPr id="327" name="TextBox 326"/>
            <p:cNvSpPr txBox="1"/>
            <p:nvPr/>
          </p:nvSpPr>
          <p:spPr>
            <a:xfrm>
              <a:off x="1352343" y="37999860"/>
              <a:ext cx="6005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 smtClean="0">
                  <a:latin typeface="Helvetica"/>
                  <a:cs typeface="Helvetica"/>
                </a:rPr>
                <a:t>Non-taboo Foods (All </a:t>
              </a:r>
              <a:r>
                <a:rPr lang="en-US" sz="3600" b="1" dirty="0" err="1" smtClean="0">
                  <a:latin typeface="Helvetica"/>
                  <a:cs typeface="Helvetica"/>
                </a:rPr>
                <a:t>Pps</a:t>
              </a:r>
              <a:r>
                <a:rPr lang="en-US" sz="3600" b="1" dirty="0" smtClean="0">
                  <a:latin typeface="Helvetica"/>
                  <a:cs typeface="Helvetica"/>
                </a:rPr>
                <a:t>)</a:t>
              </a: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8878341" y="38020210"/>
              <a:ext cx="65368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 smtClean="0">
                  <a:latin typeface="Helvetica"/>
                  <a:cs typeface="Helvetica"/>
                </a:rPr>
                <a:t>Taboo Foods (Religious </a:t>
              </a:r>
              <a:r>
                <a:rPr lang="en-US" sz="3600" b="1" dirty="0" err="1" smtClean="0">
                  <a:latin typeface="Helvetica"/>
                  <a:cs typeface="Helvetica"/>
                </a:rPr>
                <a:t>Pps</a:t>
              </a:r>
              <a:r>
                <a:rPr lang="en-US" sz="3600" b="1" dirty="0" smtClean="0">
                  <a:latin typeface="Helvetica"/>
                  <a:cs typeface="Helvetica"/>
                </a:rPr>
                <a:t>)</a:t>
              </a:r>
            </a:p>
          </p:txBody>
        </p:sp>
      </p:grpSp>
      <p:sp>
        <p:nvSpPr>
          <p:cNvPr id="329" name="TextBox 328"/>
          <p:cNvSpPr txBox="1"/>
          <p:nvPr/>
        </p:nvSpPr>
        <p:spPr>
          <a:xfrm>
            <a:off x="16399907" y="42849800"/>
            <a:ext cx="163256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Helvetica"/>
                <a:cs typeface="Helvetica"/>
              </a:rPr>
              <a:t>Corresponding author: Cendri Hutcherson (</a:t>
            </a:r>
            <a:r>
              <a:rPr lang="en-US" sz="4000" i="1" dirty="0" err="1" smtClean="0">
                <a:latin typeface="Helvetica"/>
                <a:cs typeface="Helvetica"/>
              </a:rPr>
              <a:t>c.hutcherson@utoronto.ca</a:t>
            </a:r>
            <a:r>
              <a:rPr lang="en-US" sz="4000" i="1" dirty="0" smtClean="0">
                <a:latin typeface="Helvetica"/>
                <a:cs typeface="Helvetica"/>
              </a:rPr>
              <a:t>)</a:t>
            </a:r>
          </a:p>
        </p:txBody>
      </p:sp>
      <p:grpSp>
        <p:nvGrpSpPr>
          <p:cNvPr id="332" name="Group 331"/>
          <p:cNvGrpSpPr/>
          <p:nvPr/>
        </p:nvGrpSpPr>
        <p:grpSpPr>
          <a:xfrm>
            <a:off x="16533043" y="21087158"/>
            <a:ext cx="563240" cy="5528716"/>
            <a:chOff x="16533043" y="21087158"/>
            <a:chExt cx="563240" cy="5528716"/>
          </a:xfrm>
        </p:grpSpPr>
        <p:sp>
          <p:nvSpPr>
            <p:cNvPr id="330" name="TextBox 329"/>
            <p:cNvSpPr txBox="1"/>
            <p:nvPr/>
          </p:nvSpPr>
          <p:spPr>
            <a:xfrm rot="16200000">
              <a:off x="15531521" y="22128700"/>
              <a:ext cx="26063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Helvetica"/>
                  <a:cs typeface="Helvetica"/>
                </a:rPr>
                <a:t>% Acceptance</a:t>
              </a:r>
            </a:p>
          </p:txBody>
        </p:sp>
        <p:sp>
          <p:nvSpPr>
            <p:cNvPr id="331" name="TextBox 330"/>
            <p:cNvSpPr txBox="1"/>
            <p:nvPr/>
          </p:nvSpPr>
          <p:spPr>
            <a:xfrm rot="16200000">
              <a:off x="15491501" y="25051113"/>
              <a:ext cx="26063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Helvetica"/>
                  <a:cs typeface="Helvetica"/>
                </a:rPr>
                <a:t>% Acceptance</a:t>
              </a: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22131465" y="21006649"/>
            <a:ext cx="563240" cy="5528716"/>
            <a:chOff x="16533043" y="21087158"/>
            <a:chExt cx="563240" cy="5528716"/>
          </a:xfrm>
        </p:grpSpPr>
        <p:sp>
          <p:nvSpPr>
            <p:cNvPr id="334" name="TextBox 333"/>
            <p:cNvSpPr txBox="1"/>
            <p:nvPr/>
          </p:nvSpPr>
          <p:spPr>
            <a:xfrm rot="16200000">
              <a:off x="15531521" y="22128700"/>
              <a:ext cx="26063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Helvetica"/>
                  <a:cs typeface="Helvetica"/>
                </a:rPr>
                <a:t>% Acceptance</a:t>
              </a:r>
            </a:p>
          </p:txBody>
        </p:sp>
        <p:sp>
          <p:nvSpPr>
            <p:cNvPr id="335" name="TextBox 334"/>
            <p:cNvSpPr txBox="1"/>
            <p:nvPr/>
          </p:nvSpPr>
          <p:spPr>
            <a:xfrm rot="16200000">
              <a:off x="15491501" y="25051113"/>
              <a:ext cx="26063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Helvetica"/>
                  <a:cs typeface="Helvetica"/>
                </a:rPr>
                <a:t>% Acceptance</a:t>
              </a:r>
            </a:p>
          </p:txBody>
        </p:sp>
      </p:grpSp>
      <p:grpSp>
        <p:nvGrpSpPr>
          <p:cNvPr id="336" name="Group 335"/>
          <p:cNvGrpSpPr/>
          <p:nvPr/>
        </p:nvGrpSpPr>
        <p:grpSpPr>
          <a:xfrm>
            <a:off x="27547883" y="21102513"/>
            <a:ext cx="563240" cy="5528716"/>
            <a:chOff x="16533043" y="21087158"/>
            <a:chExt cx="563240" cy="5528716"/>
          </a:xfrm>
        </p:grpSpPr>
        <p:sp>
          <p:nvSpPr>
            <p:cNvPr id="337" name="TextBox 336"/>
            <p:cNvSpPr txBox="1"/>
            <p:nvPr/>
          </p:nvSpPr>
          <p:spPr>
            <a:xfrm rot="16200000">
              <a:off x="15531521" y="22128700"/>
              <a:ext cx="26063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Helvetica"/>
                  <a:cs typeface="Helvetica"/>
                </a:rPr>
                <a:t>% Acceptance</a:t>
              </a:r>
            </a:p>
          </p:txBody>
        </p:sp>
        <p:sp>
          <p:nvSpPr>
            <p:cNvPr id="338" name="TextBox 337"/>
            <p:cNvSpPr txBox="1"/>
            <p:nvPr/>
          </p:nvSpPr>
          <p:spPr>
            <a:xfrm rot="16200000">
              <a:off x="15491501" y="25051113"/>
              <a:ext cx="26063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Helvetica"/>
                  <a:cs typeface="Helvetica"/>
                </a:rPr>
                <a:t>% Acceptance</a:t>
              </a:r>
            </a:p>
          </p:txBody>
        </p:sp>
      </p:grpSp>
      <p:sp>
        <p:nvSpPr>
          <p:cNvPr id="339" name="TextBox 338"/>
          <p:cNvSpPr txBox="1"/>
          <p:nvPr/>
        </p:nvSpPr>
        <p:spPr>
          <a:xfrm rot="16200000">
            <a:off x="-454338" y="29859575"/>
            <a:ext cx="2832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"/>
                <a:cs typeface="Helvetica"/>
              </a:rPr>
              <a:t>Response Time</a:t>
            </a:r>
          </a:p>
        </p:txBody>
      </p:sp>
      <p:sp>
        <p:nvSpPr>
          <p:cNvPr id="340" name="TextBox 339"/>
          <p:cNvSpPr txBox="1"/>
          <p:nvPr/>
        </p:nvSpPr>
        <p:spPr>
          <a:xfrm rot="16200000">
            <a:off x="-454337" y="33872555"/>
            <a:ext cx="2832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Helvetica"/>
                <a:cs typeface="Helvetica"/>
              </a:rPr>
              <a:t>Response Time</a:t>
            </a:r>
          </a:p>
        </p:txBody>
      </p:sp>
      <p:grpSp>
        <p:nvGrpSpPr>
          <p:cNvPr id="342" name="Group 341"/>
          <p:cNvGrpSpPr/>
          <p:nvPr/>
        </p:nvGrpSpPr>
        <p:grpSpPr>
          <a:xfrm>
            <a:off x="20833903" y="27946904"/>
            <a:ext cx="7808694" cy="7044198"/>
            <a:chOff x="19105422" y="27981690"/>
            <a:chExt cx="8877132" cy="8008033"/>
          </a:xfrm>
        </p:grpSpPr>
        <p:grpSp>
          <p:nvGrpSpPr>
            <p:cNvPr id="312" name="Group 311"/>
            <p:cNvGrpSpPr/>
            <p:nvPr/>
          </p:nvGrpSpPr>
          <p:grpSpPr>
            <a:xfrm>
              <a:off x="19867758" y="28098939"/>
              <a:ext cx="8085448" cy="7890784"/>
              <a:chOff x="19890684" y="27994500"/>
              <a:chExt cx="8498270" cy="8293667"/>
            </a:xfrm>
          </p:grpSpPr>
          <p:grpSp>
            <p:nvGrpSpPr>
              <p:cNvPr id="308" name="Group 307"/>
              <p:cNvGrpSpPr/>
              <p:nvPr/>
            </p:nvGrpSpPr>
            <p:grpSpPr>
              <a:xfrm>
                <a:off x="19890684" y="27994500"/>
                <a:ext cx="8498270" cy="8293667"/>
                <a:chOff x="28019632" y="27920327"/>
                <a:chExt cx="4389120" cy="4283448"/>
              </a:xfrm>
            </p:grpSpPr>
            <p:sp>
              <p:nvSpPr>
                <p:cNvPr id="242" name="TextBox 241"/>
                <p:cNvSpPr txBox="1"/>
                <p:nvPr/>
              </p:nvSpPr>
              <p:spPr>
                <a:xfrm>
                  <a:off x="29213977" y="27920327"/>
                  <a:ext cx="2541774" cy="816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000" b="1" dirty="0" smtClean="0">
                      <a:latin typeface="Helvetica"/>
                      <a:cs typeface="Helvetica"/>
                    </a:rPr>
                    <a:t>Taboo Foods </a:t>
                  </a:r>
                </a:p>
                <a:p>
                  <a:pPr algn="ctr"/>
                  <a:r>
                    <a:rPr lang="en-US" sz="4000" b="1" dirty="0" smtClean="0">
                      <a:latin typeface="Helvetica"/>
                      <a:cs typeface="Helvetica"/>
                    </a:rPr>
                    <a:t>(100% rejection)</a:t>
                  </a:r>
                </a:p>
              </p:txBody>
            </p:sp>
            <p:grpSp>
              <p:nvGrpSpPr>
                <p:cNvPr id="259" name="Group 258"/>
                <p:cNvGrpSpPr/>
                <p:nvPr/>
              </p:nvGrpSpPr>
              <p:grpSpPr>
                <a:xfrm>
                  <a:off x="28019632" y="28546175"/>
                  <a:ext cx="4389120" cy="3657600"/>
                  <a:chOff x="11762901" y="28184311"/>
                  <a:chExt cx="4389120" cy="3657600"/>
                </a:xfrm>
              </p:grpSpPr>
              <p:pic>
                <p:nvPicPr>
                  <p:cNvPr id="239" name="Picture 238"/>
                  <p:cNvPicPr>
                    <a:picLocks noChangeAspect="1"/>
                  </p:cNvPicPr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1762901" y="28184311"/>
                    <a:ext cx="4389120" cy="3657600"/>
                  </a:xfrm>
                  <a:prstGeom prst="rect">
                    <a:avLst/>
                  </a:prstGeom>
                </p:spPr>
              </p:pic>
              <p:grpSp>
                <p:nvGrpSpPr>
                  <p:cNvPr id="245" name="Group 244"/>
                  <p:cNvGrpSpPr/>
                  <p:nvPr/>
                </p:nvGrpSpPr>
                <p:grpSpPr>
                  <a:xfrm>
                    <a:off x="12632944" y="30889514"/>
                    <a:ext cx="3200572" cy="474835"/>
                    <a:chOff x="18263338" y="23250631"/>
                    <a:chExt cx="3200572" cy="474835"/>
                  </a:xfrm>
                </p:grpSpPr>
                <p:sp>
                  <p:nvSpPr>
                    <p:cNvPr id="246" name="TextBox 245"/>
                    <p:cNvSpPr txBox="1"/>
                    <p:nvPr/>
                  </p:nvSpPr>
                  <p:spPr>
                    <a:xfrm>
                      <a:off x="18263338" y="23250631"/>
                      <a:ext cx="501279" cy="47483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4400" dirty="0" smtClean="0">
                          <a:latin typeface="Helvetica"/>
                          <a:cs typeface="Helvetica"/>
                        </a:rPr>
                        <a:t>$1</a:t>
                      </a:r>
                    </a:p>
                  </p:txBody>
                </p:sp>
                <p:sp>
                  <p:nvSpPr>
                    <p:cNvPr id="247" name="TextBox 246"/>
                    <p:cNvSpPr txBox="1"/>
                    <p:nvPr/>
                  </p:nvSpPr>
                  <p:spPr>
                    <a:xfrm>
                      <a:off x="18910694" y="23250631"/>
                      <a:ext cx="501279" cy="47483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4400" dirty="0" smtClean="0">
                          <a:latin typeface="Helvetica"/>
                          <a:cs typeface="Helvetica"/>
                        </a:rPr>
                        <a:t>$5</a:t>
                      </a:r>
                    </a:p>
                  </p:txBody>
                </p:sp>
                <p:sp>
                  <p:nvSpPr>
                    <p:cNvPr id="248" name="TextBox 247"/>
                    <p:cNvSpPr txBox="1"/>
                    <p:nvPr/>
                  </p:nvSpPr>
                  <p:spPr>
                    <a:xfrm>
                      <a:off x="19500901" y="23250631"/>
                      <a:ext cx="694939" cy="47483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4400" dirty="0" smtClean="0">
                          <a:latin typeface="Helvetica"/>
                          <a:cs typeface="Helvetica"/>
                        </a:rPr>
                        <a:t>$10</a:t>
                      </a:r>
                    </a:p>
                  </p:txBody>
                </p:sp>
                <p:sp>
                  <p:nvSpPr>
                    <p:cNvPr id="249" name="TextBox 248"/>
                    <p:cNvSpPr txBox="1"/>
                    <p:nvPr/>
                  </p:nvSpPr>
                  <p:spPr>
                    <a:xfrm>
                      <a:off x="20105697" y="23250631"/>
                      <a:ext cx="694939" cy="47483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4400" dirty="0" smtClean="0">
                          <a:latin typeface="Helvetica"/>
                          <a:cs typeface="Helvetica"/>
                        </a:rPr>
                        <a:t>$15</a:t>
                      </a:r>
                    </a:p>
                  </p:txBody>
                </p:sp>
                <p:sp>
                  <p:nvSpPr>
                    <p:cNvPr id="250" name="TextBox 249"/>
                    <p:cNvSpPr txBox="1"/>
                    <p:nvPr/>
                  </p:nvSpPr>
                  <p:spPr>
                    <a:xfrm>
                      <a:off x="20768971" y="23250631"/>
                      <a:ext cx="694939" cy="47483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4400" dirty="0" smtClean="0">
                          <a:latin typeface="Helvetica"/>
                          <a:cs typeface="Helvetica"/>
                        </a:rPr>
                        <a:t>$25</a:t>
                      </a:r>
                    </a:p>
                  </p:txBody>
                </p:sp>
              </p:grpSp>
            </p:grpSp>
          </p:grpSp>
          <p:grpSp>
            <p:nvGrpSpPr>
              <p:cNvPr id="311" name="Group 310"/>
              <p:cNvGrpSpPr/>
              <p:nvPr/>
            </p:nvGrpSpPr>
            <p:grpSpPr>
              <a:xfrm>
                <a:off x="22223755" y="30766668"/>
                <a:ext cx="4903444" cy="919381"/>
                <a:chOff x="10558604" y="22075634"/>
                <a:chExt cx="896546" cy="310732"/>
              </a:xfrm>
            </p:grpSpPr>
            <p:cxnSp>
              <p:nvCxnSpPr>
                <p:cNvPr id="309" name="Straight Connector 308"/>
                <p:cNvCxnSpPr/>
                <p:nvPr/>
              </p:nvCxnSpPr>
              <p:spPr>
                <a:xfrm>
                  <a:off x="10558604" y="22205917"/>
                  <a:ext cx="896546" cy="0"/>
                </a:xfrm>
                <a:prstGeom prst="line">
                  <a:avLst/>
                </a:prstGeom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TextBox 309"/>
                <p:cNvSpPr txBox="1"/>
                <p:nvPr/>
              </p:nvSpPr>
              <p:spPr>
                <a:xfrm>
                  <a:off x="10950371" y="22075634"/>
                  <a:ext cx="101740" cy="3107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400" dirty="0" smtClean="0"/>
                    <a:t>* </a:t>
                  </a:r>
                  <a:endParaRPr lang="en-US" sz="4400" dirty="0"/>
                </a:p>
              </p:txBody>
            </p:sp>
          </p:grpSp>
        </p:grpSp>
        <p:sp>
          <p:nvSpPr>
            <p:cNvPr id="322" name="Rectangle 321"/>
            <p:cNvSpPr/>
            <p:nvPr/>
          </p:nvSpPr>
          <p:spPr>
            <a:xfrm>
              <a:off x="19105422" y="27981690"/>
              <a:ext cx="8877132" cy="8008033"/>
            </a:xfrm>
            <a:prstGeom prst="rect">
              <a:avLst/>
            </a:prstGeom>
            <a:noFill/>
            <a:ln w="1524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8000"/>
            </a:p>
          </p:txBody>
        </p:sp>
        <p:sp>
          <p:nvSpPr>
            <p:cNvPr id="341" name="TextBox 340"/>
            <p:cNvSpPr txBox="1"/>
            <p:nvPr/>
          </p:nvSpPr>
          <p:spPr>
            <a:xfrm rot="16200000">
              <a:off x="17826744" y="31630689"/>
              <a:ext cx="4510648" cy="804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 smtClean="0">
                  <a:latin typeface="Helvetica"/>
                  <a:cs typeface="Helvetica"/>
                </a:rPr>
                <a:t>Response Time</a:t>
              </a:r>
            </a:p>
          </p:txBody>
        </p:sp>
      </p:grpSp>
      <p:sp>
        <p:nvSpPr>
          <p:cNvPr id="343" name="TextBox 342"/>
          <p:cNvSpPr txBox="1"/>
          <p:nvPr/>
        </p:nvSpPr>
        <p:spPr>
          <a:xfrm>
            <a:off x="20945904" y="34231558"/>
            <a:ext cx="1968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* </a:t>
            </a:r>
            <a:r>
              <a:rPr lang="en-US" sz="3600" i="1" dirty="0" smtClean="0">
                <a:latin typeface="Helvetica"/>
                <a:cs typeface="Helvetica"/>
              </a:rPr>
              <a:t>P</a:t>
            </a:r>
            <a:r>
              <a:rPr lang="en-US" sz="3600" dirty="0" smtClean="0">
                <a:latin typeface="Helvetica"/>
                <a:cs typeface="Helvetica"/>
              </a:rPr>
              <a:t> &lt; .05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5210140" y="39982768"/>
            <a:ext cx="925095" cy="493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/>
                <a:cs typeface="Avenir Book"/>
              </a:rPr>
              <a:t>**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5216383" y="40551240"/>
            <a:ext cx="925095" cy="493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/>
                <a:cs typeface="Avenir Book"/>
              </a:rPr>
              <a:t>**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5213690" y="42177142"/>
            <a:ext cx="925095" cy="493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/>
                <a:cs typeface="Avenir Book"/>
              </a:rPr>
              <a:t>**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5210140" y="41705408"/>
            <a:ext cx="925095" cy="493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Book"/>
                <a:cs typeface="Avenir Book"/>
              </a:rPr>
              <a:t>**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3834091" y="43089705"/>
            <a:ext cx="1512103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Arial"/>
                <a:cs typeface="Arial"/>
              </a:rPr>
              <a:t>Time (</a:t>
            </a:r>
            <a:r>
              <a:rPr lang="en-US" sz="2200" b="1" dirty="0" err="1" smtClean="0">
                <a:latin typeface="Arial"/>
                <a:cs typeface="Arial"/>
              </a:rPr>
              <a:t>ms</a:t>
            </a:r>
            <a:r>
              <a:rPr lang="en-US" sz="2200" b="1" dirty="0" smtClean="0">
                <a:latin typeface="Arial"/>
                <a:cs typeface="Arial"/>
              </a:rPr>
              <a:t>)</a:t>
            </a:r>
            <a:endParaRPr lang="en-US" sz="2200" b="1" dirty="0" smtClean="0">
              <a:latin typeface="Arial"/>
              <a:cs typeface="Arial"/>
            </a:endParaRPr>
          </a:p>
        </p:txBody>
      </p:sp>
      <p:sp>
        <p:nvSpPr>
          <p:cNvPr id="351" name="TextBox 350"/>
          <p:cNvSpPr txBox="1"/>
          <p:nvPr/>
        </p:nvSpPr>
        <p:spPr>
          <a:xfrm rot="16200000">
            <a:off x="8111844" y="40627962"/>
            <a:ext cx="31255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Arial"/>
                <a:cs typeface="Arial"/>
              </a:rPr>
              <a:t>Moment-by-moment</a:t>
            </a:r>
          </a:p>
          <a:p>
            <a:pPr algn="ctr"/>
            <a:r>
              <a:rPr lang="en-US" sz="2400" b="1" dirty="0" smtClean="0">
                <a:latin typeface="Arial"/>
                <a:cs typeface="Arial"/>
              </a:rPr>
              <a:t>Effect on </a:t>
            </a:r>
            <a:r>
              <a:rPr lang="en-US" sz="2400" b="1" dirty="0" smtClean="0">
                <a:latin typeface="Arial"/>
                <a:cs typeface="Arial"/>
              </a:rPr>
              <a:t>Heading</a:t>
            </a:r>
            <a:endParaRPr lang="en-US" sz="2400" b="1" dirty="0" smtClean="0">
              <a:latin typeface="Arial"/>
              <a:cs typeface="Arial"/>
            </a:endParaRPr>
          </a:p>
        </p:txBody>
      </p:sp>
      <p:sp>
        <p:nvSpPr>
          <p:cNvPr id="353" name="TextBox 352"/>
          <p:cNvSpPr txBox="1"/>
          <p:nvPr/>
        </p:nvSpPr>
        <p:spPr>
          <a:xfrm>
            <a:off x="11802189" y="43182378"/>
            <a:ext cx="1512103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Arial"/>
                <a:cs typeface="Arial"/>
              </a:rPr>
              <a:t>Time (</a:t>
            </a:r>
            <a:r>
              <a:rPr lang="en-US" sz="2200" b="1" dirty="0" err="1" smtClean="0">
                <a:latin typeface="Arial"/>
                <a:cs typeface="Arial"/>
              </a:rPr>
              <a:t>ms</a:t>
            </a:r>
            <a:r>
              <a:rPr lang="en-US" sz="2200" b="1" dirty="0" smtClean="0">
                <a:latin typeface="Arial"/>
                <a:cs typeface="Arial"/>
              </a:rPr>
              <a:t>)</a:t>
            </a:r>
            <a:endParaRPr lang="en-US" sz="2200" b="1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289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Helvetica"/>
            <a:cs typeface="Helvetica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3828</TotalTime>
  <Words>855</Words>
  <Application>Microsoft Macintosh PowerPoint</Application>
  <PresentationFormat>Custom</PresentationFormat>
  <Paragraphs>188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Cendri Hutcherson</dc:creator>
  <cp:lastModifiedBy>Cendri Hutcherson</cp:lastModifiedBy>
  <cp:revision>156</cp:revision>
  <dcterms:created xsi:type="dcterms:W3CDTF">2016-08-20T23:58:02Z</dcterms:created>
  <dcterms:modified xsi:type="dcterms:W3CDTF">2016-08-23T15:46:06Z</dcterms:modified>
</cp:coreProperties>
</file>